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58" r:id="rId2"/>
    <p:sldId id="360" r:id="rId3"/>
    <p:sldId id="476" r:id="rId4"/>
    <p:sldId id="568" r:id="rId5"/>
    <p:sldId id="704" r:id="rId6"/>
    <p:sldId id="807" r:id="rId7"/>
    <p:sldId id="479" r:id="rId8"/>
    <p:sldId id="768" r:id="rId9"/>
    <p:sldId id="790" r:id="rId10"/>
    <p:sldId id="791" r:id="rId11"/>
    <p:sldId id="792" r:id="rId12"/>
    <p:sldId id="793" r:id="rId13"/>
    <p:sldId id="794" r:id="rId14"/>
    <p:sldId id="795" r:id="rId15"/>
    <p:sldId id="796" r:id="rId16"/>
    <p:sldId id="797" r:id="rId17"/>
    <p:sldId id="745" r:id="rId18"/>
    <p:sldId id="668" r:id="rId19"/>
  </p:sldIdLst>
  <p:sldSz cx="12192000" cy="6858000"/>
  <p:notesSz cx="9296400" cy="1295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41744" autoAdjust="0"/>
  </p:normalViewPr>
  <p:slideViewPr>
    <p:cSldViewPr snapToGrid="0">
      <p:cViewPr varScale="1">
        <p:scale>
          <a:sx n="30" d="100"/>
          <a:sy n="30" d="100"/>
        </p:scale>
        <p:origin x="189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649949"/>
          </a:xfrm>
          <a:prstGeom prst="rect">
            <a:avLst/>
          </a:prstGeom>
        </p:spPr>
        <p:txBody>
          <a:bodyPr vert="horz" lIns="127131" tIns="63566" rIns="127131" bIns="63566" rtlCol="0"/>
          <a:lstStyle>
            <a:lvl1pPr algn="l">
              <a:defRPr sz="1600"/>
            </a:lvl1pPr>
          </a:lstStyle>
          <a:p>
            <a:endParaRPr lang="en-US"/>
          </a:p>
        </p:txBody>
      </p:sp>
      <p:sp>
        <p:nvSpPr>
          <p:cNvPr id="3" name="Date Placeholder 2"/>
          <p:cNvSpPr>
            <a:spLocks noGrp="1"/>
          </p:cNvSpPr>
          <p:nvPr>
            <p:ph type="dt" idx="1"/>
          </p:nvPr>
        </p:nvSpPr>
        <p:spPr>
          <a:xfrm>
            <a:off x="5265809" y="0"/>
            <a:ext cx="4028440" cy="649949"/>
          </a:xfrm>
          <a:prstGeom prst="rect">
            <a:avLst/>
          </a:prstGeom>
        </p:spPr>
        <p:txBody>
          <a:bodyPr vert="horz" lIns="127131" tIns="63566" rIns="127131" bIns="63566" rtlCol="0"/>
          <a:lstStyle>
            <a:lvl1pPr algn="r">
              <a:defRPr sz="1600"/>
            </a:lvl1pPr>
          </a:lstStyle>
          <a:p>
            <a:fld id="{37940DE7-40D7-2F48-987F-473A266EB2D1}" type="datetimeFigureOut">
              <a:rPr lang="en-US" smtClean="0"/>
              <a:t>11/18/2020</a:t>
            </a:fld>
            <a:endParaRPr lang="en-US"/>
          </a:p>
        </p:txBody>
      </p:sp>
      <p:sp>
        <p:nvSpPr>
          <p:cNvPr id="4" name="Slide Image Placeholder 3"/>
          <p:cNvSpPr>
            <a:spLocks noGrp="1" noRot="1" noChangeAspect="1"/>
          </p:cNvSpPr>
          <p:nvPr>
            <p:ph type="sldImg" idx="2"/>
          </p:nvPr>
        </p:nvSpPr>
        <p:spPr>
          <a:xfrm>
            <a:off x="763588" y="1619250"/>
            <a:ext cx="7769225" cy="4370388"/>
          </a:xfrm>
          <a:prstGeom prst="rect">
            <a:avLst/>
          </a:prstGeom>
          <a:noFill/>
          <a:ln w="12700">
            <a:solidFill>
              <a:prstClr val="black"/>
            </a:solidFill>
          </a:ln>
        </p:spPr>
        <p:txBody>
          <a:bodyPr vert="horz" lIns="127131" tIns="63566" rIns="127131" bIns="63566" rtlCol="0" anchor="ctr"/>
          <a:lstStyle/>
          <a:p>
            <a:endParaRPr lang="en-US"/>
          </a:p>
        </p:txBody>
      </p:sp>
      <p:sp>
        <p:nvSpPr>
          <p:cNvPr id="5" name="Notes Placeholder 4"/>
          <p:cNvSpPr>
            <a:spLocks noGrp="1"/>
          </p:cNvSpPr>
          <p:nvPr>
            <p:ph type="body" sz="quarter" idx="3"/>
          </p:nvPr>
        </p:nvSpPr>
        <p:spPr>
          <a:xfrm>
            <a:off x="929640" y="6234112"/>
            <a:ext cx="7437120" cy="5100638"/>
          </a:xfrm>
          <a:prstGeom prst="rect">
            <a:avLst/>
          </a:prstGeom>
        </p:spPr>
        <p:txBody>
          <a:bodyPr vert="horz" lIns="127131" tIns="63566" rIns="127131" bIns="63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304053"/>
            <a:ext cx="4028440" cy="649948"/>
          </a:xfrm>
          <a:prstGeom prst="rect">
            <a:avLst/>
          </a:prstGeom>
        </p:spPr>
        <p:txBody>
          <a:bodyPr vert="horz" lIns="127131" tIns="63566" rIns="127131" bIns="63566" rtlCol="0" anchor="b"/>
          <a:lstStyle>
            <a:lvl1pPr algn="l">
              <a:defRPr sz="1600"/>
            </a:lvl1pPr>
          </a:lstStyle>
          <a:p>
            <a:endParaRPr lang="en-US"/>
          </a:p>
        </p:txBody>
      </p:sp>
      <p:sp>
        <p:nvSpPr>
          <p:cNvPr id="7" name="Slide Number Placeholder 6"/>
          <p:cNvSpPr>
            <a:spLocks noGrp="1"/>
          </p:cNvSpPr>
          <p:nvPr>
            <p:ph type="sldNum" sz="quarter" idx="5"/>
          </p:nvPr>
        </p:nvSpPr>
        <p:spPr>
          <a:xfrm>
            <a:off x="5265809" y="12304053"/>
            <a:ext cx="4028440" cy="649948"/>
          </a:xfrm>
          <a:prstGeom prst="rect">
            <a:avLst/>
          </a:prstGeom>
        </p:spPr>
        <p:txBody>
          <a:bodyPr vert="horz" lIns="127131" tIns="63566" rIns="127131" bIns="63566" rtlCol="0" anchor="b"/>
          <a:lstStyle>
            <a:lvl1pPr algn="r">
              <a:defRPr sz="16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SEE EZEKIEL 26-29 FOR BACKGROUND!!!</a:t>
            </a:r>
          </a:p>
          <a:p>
            <a:pPr marL="171450" indent="-171450">
              <a:buFont typeface="Arial" panose="020B0604020202020204" pitchFamily="34" charset="0"/>
              <a:buChar char="•"/>
            </a:pPr>
            <a:r>
              <a:rPr lang="en-US" b="1" i="1" dirty="0"/>
              <a:t>Lived luxuriously = </a:t>
            </a:r>
            <a:r>
              <a:rPr lang="en-US" b="0" i="0" dirty="0"/>
              <a:t>Die in torment</a:t>
            </a:r>
          </a:p>
          <a:p>
            <a:pPr marL="171450" indent="-171450">
              <a:buFont typeface="Arial" panose="020B0604020202020204" pitchFamily="34" charset="0"/>
              <a:buChar char="•"/>
            </a:pPr>
            <a:r>
              <a:rPr lang="en-US" b="0" i="0" dirty="0"/>
              <a:t>Parable: Rich man and Lazarus</a:t>
            </a:r>
          </a:p>
          <a:p>
            <a:pPr marL="171450" indent="-171450">
              <a:buFont typeface="Arial" panose="020B0604020202020204" pitchFamily="34" charset="0"/>
              <a:buChar char="•"/>
            </a:pPr>
            <a:r>
              <a:rPr lang="en-US" b="0" i="0" dirty="0"/>
              <a:t>Eternity: opposite of the worldly stuff you treasured here???</a:t>
            </a:r>
            <a:endParaRPr lang="en-US" b="1" i="1" dirty="0"/>
          </a:p>
          <a:p>
            <a:endParaRPr lang="en-US" b="1" i="1" dirty="0"/>
          </a:p>
          <a:p>
            <a:r>
              <a:rPr lang="en-US" b="1" i="1" dirty="0"/>
              <a:t>Strong city... </a:t>
            </a:r>
            <a:r>
              <a:rPr lang="en-US" b="1" i="1" u="sng" dirty="0"/>
              <a:t>In one hour</a:t>
            </a:r>
            <a:r>
              <a:rPr lang="en-US" b="1" i="1" u="none" dirty="0"/>
              <a:t> </a:t>
            </a:r>
            <a:r>
              <a:rPr lang="en-US" b="1" i="1" dirty="0"/>
              <a:t>your judgment has come</a:t>
            </a:r>
          </a:p>
          <a:p>
            <a:pPr marL="171450" indent="-171450">
              <a:buFont typeface="Arial" panose="020B0604020202020204" pitchFamily="34" charset="0"/>
              <a:buChar char="•"/>
            </a:pPr>
            <a:r>
              <a:rPr lang="en-US" b="0" i="0" dirty="0"/>
              <a:t>Man’s strength is no match for God’s judgment, even when backed up by the beast!</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lang="en-US" b="1" i="1" u="sng" dirty="0"/>
              <a:t>Ezekiel 28 </a:t>
            </a:r>
            <a:r>
              <a:rPr lang="en-US" b="1" i="1" dirty="0"/>
              <a:t>New International Version</a:t>
            </a:r>
          </a:p>
          <a:p>
            <a:pPr marL="0" indent="0">
              <a:buFont typeface="Arial" panose="020B0604020202020204" pitchFamily="34" charset="0"/>
              <a:buNone/>
            </a:pPr>
            <a:r>
              <a:rPr lang="en-US" b="1" i="1" dirty="0"/>
              <a:t>A Prophecy Against the King of </a:t>
            </a:r>
            <a:r>
              <a:rPr lang="en-US" b="1" i="1" dirty="0" err="1"/>
              <a:t>Tyre</a:t>
            </a:r>
            <a:endParaRPr lang="en-US" b="1" i="1" dirty="0"/>
          </a:p>
          <a:p>
            <a:pPr marL="0" indent="0">
              <a:buFont typeface="Arial" panose="020B0604020202020204" pitchFamily="34" charset="0"/>
              <a:buNone/>
            </a:pPr>
            <a:r>
              <a:rPr lang="en-US" b="0" i="1" dirty="0"/>
              <a:t>28 The word of the Lord came to me: 2 “Son of man, say to the ruler of </a:t>
            </a:r>
            <a:r>
              <a:rPr lang="en-US" b="0" i="1" dirty="0" err="1"/>
              <a:t>Tyre</a:t>
            </a:r>
            <a:r>
              <a:rPr lang="en-US" b="0" i="1" dirty="0"/>
              <a:t>, ‘This is what the Sovereign Lord says:</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“‘In the pride of your heart</a:t>
            </a:r>
          </a:p>
          <a:p>
            <a:pPr marL="0" indent="0">
              <a:buFont typeface="Arial" panose="020B0604020202020204" pitchFamily="34" charset="0"/>
              <a:buNone/>
            </a:pPr>
            <a:r>
              <a:rPr lang="en-US" b="0" i="1" dirty="0"/>
              <a:t>    you say, “I am a god;</a:t>
            </a:r>
          </a:p>
          <a:p>
            <a:pPr marL="0" indent="0">
              <a:buFont typeface="Arial" panose="020B0604020202020204" pitchFamily="34" charset="0"/>
              <a:buNone/>
            </a:pPr>
            <a:r>
              <a:rPr lang="en-US" b="0" i="1" dirty="0"/>
              <a:t>I sit on the throne of a god</a:t>
            </a:r>
          </a:p>
          <a:p>
            <a:pPr marL="0" indent="0">
              <a:buFont typeface="Arial" panose="020B0604020202020204" pitchFamily="34" charset="0"/>
              <a:buNone/>
            </a:pPr>
            <a:r>
              <a:rPr lang="en-US" b="0" i="1" dirty="0"/>
              <a:t>    in the heart of the seas.”</a:t>
            </a:r>
          </a:p>
          <a:p>
            <a:pPr marL="0" indent="0">
              <a:buFont typeface="Arial" panose="020B0604020202020204" pitchFamily="34" charset="0"/>
              <a:buNone/>
            </a:pPr>
            <a:r>
              <a:rPr lang="en-US" b="0" i="1" dirty="0"/>
              <a:t>But you are a mere mortal and not a god,</a:t>
            </a:r>
          </a:p>
          <a:p>
            <a:pPr marL="0" indent="0">
              <a:buFont typeface="Arial" panose="020B0604020202020204" pitchFamily="34" charset="0"/>
              <a:buNone/>
            </a:pPr>
            <a:r>
              <a:rPr lang="en-US" b="0" i="1" dirty="0"/>
              <a:t>    though you think you are as wise as a god.</a:t>
            </a:r>
          </a:p>
          <a:p>
            <a:pPr marL="0" indent="0">
              <a:buFont typeface="Arial" panose="020B0604020202020204" pitchFamily="34" charset="0"/>
              <a:buNone/>
            </a:pPr>
            <a:r>
              <a:rPr lang="en-US" b="0" i="1" dirty="0"/>
              <a:t>3 Are you wiser than Daniel?</a:t>
            </a:r>
          </a:p>
          <a:p>
            <a:pPr marL="0" indent="0">
              <a:buFont typeface="Arial" panose="020B0604020202020204" pitchFamily="34" charset="0"/>
              <a:buNone/>
            </a:pPr>
            <a:r>
              <a:rPr lang="en-US" b="0" i="1" dirty="0"/>
              <a:t>    Is no secret hidden from you?</a:t>
            </a:r>
          </a:p>
          <a:p>
            <a:pPr marL="0" indent="0">
              <a:buFont typeface="Arial" panose="020B0604020202020204" pitchFamily="34" charset="0"/>
              <a:buNone/>
            </a:pPr>
            <a:r>
              <a:rPr lang="en-US" b="0" i="1" dirty="0"/>
              <a:t>4 By your wisdom and understanding</a:t>
            </a:r>
          </a:p>
          <a:p>
            <a:pPr marL="0" indent="0">
              <a:buFont typeface="Arial" panose="020B0604020202020204" pitchFamily="34" charset="0"/>
              <a:buNone/>
            </a:pPr>
            <a:r>
              <a:rPr lang="en-US" b="0" i="1" dirty="0"/>
              <a:t>    you have gained wealth for yourself</a:t>
            </a:r>
          </a:p>
          <a:p>
            <a:pPr marL="0" indent="0">
              <a:buFont typeface="Arial" panose="020B0604020202020204" pitchFamily="34" charset="0"/>
              <a:buNone/>
            </a:pPr>
            <a:r>
              <a:rPr lang="en-US" b="0" i="1" dirty="0"/>
              <a:t>and amassed gold and silver</a:t>
            </a:r>
          </a:p>
          <a:p>
            <a:pPr marL="0" indent="0">
              <a:buFont typeface="Arial" panose="020B0604020202020204" pitchFamily="34" charset="0"/>
              <a:buNone/>
            </a:pPr>
            <a:r>
              <a:rPr lang="en-US" b="0" i="1" dirty="0"/>
              <a:t>    in your treasuries.</a:t>
            </a:r>
          </a:p>
          <a:p>
            <a:pPr marL="0" indent="0">
              <a:buFont typeface="Arial" panose="020B0604020202020204" pitchFamily="34" charset="0"/>
              <a:buNone/>
            </a:pPr>
            <a:r>
              <a:rPr lang="en-US" b="0" i="1" dirty="0"/>
              <a:t>5 By your great skill in trading</a:t>
            </a:r>
          </a:p>
          <a:p>
            <a:pPr marL="0" indent="0">
              <a:buFont typeface="Arial" panose="020B0604020202020204" pitchFamily="34" charset="0"/>
              <a:buNone/>
            </a:pPr>
            <a:r>
              <a:rPr lang="en-US" b="0" i="1" dirty="0"/>
              <a:t>    you have increased your wealth,</a:t>
            </a:r>
          </a:p>
          <a:p>
            <a:pPr marL="0" indent="0">
              <a:buFont typeface="Arial" panose="020B0604020202020204" pitchFamily="34" charset="0"/>
              <a:buNone/>
            </a:pPr>
            <a:r>
              <a:rPr lang="en-US" b="0" i="1" dirty="0"/>
              <a:t>and because of your wealth</a:t>
            </a:r>
          </a:p>
          <a:p>
            <a:pPr marL="0" indent="0">
              <a:buFont typeface="Arial" panose="020B0604020202020204" pitchFamily="34" charset="0"/>
              <a:buNone/>
            </a:pPr>
            <a:r>
              <a:rPr lang="en-US" b="0" i="1" dirty="0"/>
              <a:t>    your heart has grown proud.</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6 “‘Therefore this is what the Sovereign Lord says:</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“‘Because you think you are wise,</a:t>
            </a:r>
          </a:p>
          <a:p>
            <a:pPr marL="0" indent="0">
              <a:buFont typeface="Arial" panose="020B0604020202020204" pitchFamily="34" charset="0"/>
              <a:buNone/>
            </a:pPr>
            <a:r>
              <a:rPr lang="en-US" b="0" i="1" dirty="0"/>
              <a:t>    as wise as a god,</a:t>
            </a:r>
          </a:p>
          <a:p>
            <a:pPr marL="0" indent="0">
              <a:buFont typeface="Arial" panose="020B0604020202020204" pitchFamily="34" charset="0"/>
              <a:buNone/>
            </a:pPr>
            <a:r>
              <a:rPr lang="en-US" b="0" i="1" dirty="0"/>
              <a:t>7 I am going to bring foreigners against you,</a:t>
            </a:r>
          </a:p>
          <a:p>
            <a:pPr marL="0" indent="0">
              <a:buFont typeface="Arial" panose="020B0604020202020204" pitchFamily="34" charset="0"/>
              <a:buNone/>
            </a:pPr>
            <a:r>
              <a:rPr lang="en-US" b="0" i="1" dirty="0"/>
              <a:t>    the most ruthless of nations;</a:t>
            </a:r>
          </a:p>
          <a:p>
            <a:pPr marL="0" indent="0">
              <a:buFont typeface="Arial" panose="020B0604020202020204" pitchFamily="34" charset="0"/>
              <a:buNone/>
            </a:pPr>
            <a:r>
              <a:rPr lang="en-US" b="0" i="1" dirty="0"/>
              <a:t>they will draw their swords against your beauty and wisdom</a:t>
            </a:r>
          </a:p>
          <a:p>
            <a:pPr marL="0" indent="0">
              <a:buFont typeface="Arial" panose="020B0604020202020204" pitchFamily="34" charset="0"/>
              <a:buNone/>
            </a:pPr>
            <a:r>
              <a:rPr lang="en-US" b="0" i="1" dirty="0"/>
              <a:t>    and pierce your shining splendor.</a:t>
            </a:r>
          </a:p>
          <a:p>
            <a:pPr marL="0" indent="0">
              <a:buFont typeface="Arial" panose="020B0604020202020204" pitchFamily="34" charset="0"/>
              <a:buNone/>
            </a:pPr>
            <a:r>
              <a:rPr lang="en-US" b="0" i="1" dirty="0"/>
              <a:t>8 They will bring you down to the pit,</a:t>
            </a:r>
          </a:p>
          <a:p>
            <a:pPr marL="0" indent="0">
              <a:buFont typeface="Arial" panose="020B0604020202020204" pitchFamily="34" charset="0"/>
              <a:buNone/>
            </a:pPr>
            <a:r>
              <a:rPr lang="en-US" b="0" i="1" dirty="0"/>
              <a:t>    and you will die a violent death</a:t>
            </a:r>
          </a:p>
          <a:p>
            <a:pPr marL="0" indent="0">
              <a:buFont typeface="Arial" panose="020B0604020202020204" pitchFamily="34" charset="0"/>
              <a:buNone/>
            </a:pPr>
            <a:r>
              <a:rPr lang="en-US" b="0" i="1" dirty="0"/>
              <a:t>    in the heart of the seas.</a:t>
            </a:r>
          </a:p>
          <a:p>
            <a:pPr marL="0" indent="0">
              <a:buFont typeface="Arial" panose="020B0604020202020204" pitchFamily="34" charset="0"/>
              <a:buNone/>
            </a:pPr>
            <a:r>
              <a:rPr lang="en-US" b="0" i="1" dirty="0"/>
              <a:t>9 Will you then say, “I am a god,”</a:t>
            </a:r>
          </a:p>
          <a:p>
            <a:pPr marL="0" indent="0">
              <a:buFont typeface="Arial" panose="020B0604020202020204" pitchFamily="34" charset="0"/>
              <a:buNone/>
            </a:pPr>
            <a:r>
              <a:rPr lang="en-US" b="0" i="1" dirty="0"/>
              <a:t>    in the presence of those who kill you?</a:t>
            </a:r>
          </a:p>
          <a:p>
            <a:pPr marL="0" indent="0">
              <a:buFont typeface="Arial" panose="020B0604020202020204" pitchFamily="34" charset="0"/>
              <a:buNone/>
            </a:pPr>
            <a:r>
              <a:rPr lang="en-US" b="0" i="1" dirty="0"/>
              <a:t>You will be but a mortal, not a god,</a:t>
            </a:r>
          </a:p>
          <a:p>
            <a:pPr marL="0" indent="0">
              <a:buFont typeface="Arial" panose="020B0604020202020204" pitchFamily="34" charset="0"/>
              <a:buNone/>
            </a:pPr>
            <a:r>
              <a:rPr lang="en-US" b="0" i="1" dirty="0"/>
              <a:t>    in the hands of those who slay you.</a:t>
            </a:r>
          </a:p>
          <a:p>
            <a:pPr marL="0" indent="0">
              <a:buFont typeface="Arial" panose="020B0604020202020204" pitchFamily="34" charset="0"/>
              <a:buNone/>
            </a:pPr>
            <a:r>
              <a:rPr lang="en-US" b="0" i="1" dirty="0"/>
              <a:t>10 You will die the death of the uncircumcised</a:t>
            </a:r>
          </a:p>
          <a:p>
            <a:pPr marL="0" indent="0">
              <a:buFont typeface="Arial" panose="020B0604020202020204" pitchFamily="34" charset="0"/>
              <a:buNone/>
            </a:pPr>
            <a:r>
              <a:rPr lang="en-US" b="0" i="1" dirty="0"/>
              <a:t>    at the hands of foreigners.</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I have spoken, declares the Sovereign Lord.’”</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11 The word of the Lord came to me: 12 “Son of man, take up a lament concerning the king of </a:t>
            </a:r>
            <a:r>
              <a:rPr lang="en-US" b="0" i="1" dirty="0" err="1"/>
              <a:t>Tyre</a:t>
            </a:r>
            <a:r>
              <a:rPr lang="en-US" b="0" i="1" dirty="0"/>
              <a:t> and say to him: ‘This is what the Sovereign Lord says:</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“‘You were the seal of perfection,</a:t>
            </a:r>
          </a:p>
          <a:p>
            <a:pPr marL="0" indent="0">
              <a:buFont typeface="Arial" panose="020B0604020202020204" pitchFamily="34" charset="0"/>
              <a:buNone/>
            </a:pPr>
            <a:r>
              <a:rPr lang="en-US" b="0" i="1" dirty="0"/>
              <a:t>    full of wisdom and perfect in beauty.</a:t>
            </a:r>
          </a:p>
          <a:p>
            <a:pPr marL="0" indent="0">
              <a:buFont typeface="Arial" panose="020B0604020202020204" pitchFamily="34" charset="0"/>
              <a:buNone/>
            </a:pPr>
            <a:r>
              <a:rPr lang="en-US" b="0" i="1" dirty="0"/>
              <a:t>13 You were in Eden,</a:t>
            </a:r>
          </a:p>
          <a:p>
            <a:pPr marL="0" indent="0">
              <a:buFont typeface="Arial" panose="020B0604020202020204" pitchFamily="34" charset="0"/>
              <a:buNone/>
            </a:pPr>
            <a:r>
              <a:rPr lang="en-US" b="0" i="1" dirty="0"/>
              <a:t>    the garden of God;</a:t>
            </a:r>
          </a:p>
          <a:p>
            <a:pPr marL="0" indent="0">
              <a:buFont typeface="Arial" panose="020B0604020202020204" pitchFamily="34" charset="0"/>
              <a:buNone/>
            </a:pPr>
            <a:r>
              <a:rPr lang="en-US" b="0" i="1" dirty="0"/>
              <a:t>every precious stone adorned you:</a:t>
            </a:r>
          </a:p>
          <a:p>
            <a:pPr marL="0" indent="0">
              <a:buFont typeface="Arial" panose="020B0604020202020204" pitchFamily="34" charset="0"/>
              <a:buNone/>
            </a:pPr>
            <a:r>
              <a:rPr lang="en-US" b="0" i="1" dirty="0"/>
              <a:t>    carnelian, chrysolite and emerald,</a:t>
            </a:r>
          </a:p>
          <a:p>
            <a:pPr marL="0" indent="0">
              <a:buFont typeface="Arial" panose="020B0604020202020204" pitchFamily="34" charset="0"/>
              <a:buNone/>
            </a:pPr>
            <a:r>
              <a:rPr lang="en-US" b="0" i="1" dirty="0"/>
              <a:t>    topaz, onyx and jasper,</a:t>
            </a:r>
          </a:p>
          <a:p>
            <a:pPr marL="0" indent="0">
              <a:buFont typeface="Arial" panose="020B0604020202020204" pitchFamily="34" charset="0"/>
              <a:buNone/>
            </a:pPr>
            <a:r>
              <a:rPr lang="en-US" b="0" i="1" dirty="0"/>
              <a:t>    lapis lazuli, turquoise and beryl.</a:t>
            </a:r>
          </a:p>
          <a:p>
            <a:pPr marL="0" indent="0">
              <a:buFont typeface="Arial" panose="020B0604020202020204" pitchFamily="34" charset="0"/>
              <a:buNone/>
            </a:pPr>
            <a:r>
              <a:rPr lang="en-US" b="0" i="1" dirty="0"/>
              <a:t>Your settings and mountings were made of gold;</a:t>
            </a:r>
          </a:p>
          <a:p>
            <a:pPr marL="0" indent="0">
              <a:buFont typeface="Arial" panose="020B0604020202020204" pitchFamily="34" charset="0"/>
              <a:buNone/>
            </a:pPr>
            <a:r>
              <a:rPr lang="en-US" b="0" i="1" dirty="0"/>
              <a:t>    on the day you were created they were prepared.</a:t>
            </a:r>
          </a:p>
          <a:p>
            <a:pPr marL="0" indent="0">
              <a:buFont typeface="Arial" panose="020B0604020202020204" pitchFamily="34" charset="0"/>
              <a:buNone/>
            </a:pPr>
            <a:r>
              <a:rPr lang="en-US" b="0" i="1" dirty="0"/>
              <a:t>14 You were anointed as a guardian cherub,</a:t>
            </a:r>
          </a:p>
          <a:p>
            <a:pPr marL="0" indent="0">
              <a:buFont typeface="Arial" panose="020B0604020202020204" pitchFamily="34" charset="0"/>
              <a:buNone/>
            </a:pPr>
            <a:r>
              <a:rPr lang="en-US" b="0" i="1" dirty="0"/>
              <a:t>    for so I ordained you.</a:t>
            </a:r>
          </a:p>
          <a:p>
            <a:pPr marL="0" indent="0">
              <a:buFont typeface="Arial" panose="020B0604020202020204" pitchFamily="34" charset="0"/>
              <a:buNone/>
            </a:pPr>
            <a:r>
              <a:rPr lang="en-US" b="0" i="1" dirty="0"/>
              <a:t>You were on the holy mount of God;</a:t>
            </a:r>
          </a:p>
          <a:p>
            <a:pPr marL="0" indent="0">
              <a:buFont typeface="Arial" panose="020B0604020202020204" pitchFamily="34" charset="0"/>
              <a:buNone/>
            </a:pPr>
            <a:r>
              <a:rPr lang="en-US" b="0" i="1" dirty="0"/>
              <a:t>    you walked among the fiery stones.</a:t>
            </a:r>
          </a:p>
          <a:p>
            <a:pPr marL="0" indent="0">
              <a:buFont typeface="Arial" panose="020B0604020202020204" pitchFamily="34" charset="0"/>
              <a:buNone/>
            </a:pPr>
            <a:r>
              <a:rPr lang="en-US" b="0" i="1" dirty="0"/>
              <a:t>15 You were blameless in your ways</a:t>
            </a:r>
          </a:p>
          <a:p>
            <a:pPr marL="0" indent="0">
              <a:buFont typeface="Arial" panose="020B0604020202020204" pitchFamily="34" charset="0"/>
              <a:buNone/>
            </a:pPr>
            <a:r>
              <a:rPr lang="en-US" b="0" i="1" dirty="0"/>
              <a:t>    from the day you were created</a:t>
            </a:r>
          </a:p>
          <a:p>
            <a:pPr marL="0" indent="0">
              <a:buFont typeface="Arial" panose="020B0604020202020204" pitchFamily="34" charset="0"/>
              <a:buNone/>
            </a:pPr>
            <a:r>
              <a:rPr lang="en-US" b="0" i="1" dirty="0"/>
              <a:t>    till wickedness was found in you.</a:t>
            </a:r>
          </a:p>
          <a:p>
            <a:pPr marL="0" indent="0">
              <a:buFont typeface="Arial" panose="020B0604020202020204" pitchFamily="34" charset="0"/>
              <a:buNone/>
            </a:pPr>
            <a:r>
              <a:rPr lang="en-US" b="0" i="1" dirty="0"/>
              <a:t>16 Through your widespread trade</a:t>
            </a:r>
          </a:p>
          <a:p>
            <a:pPr marL="0" indent="0">
              <a:buFont typeface="Arial" panose="020B0604020202020204" pitchFamily="34" charset="0"/>
              <a:buNone/>
            </a:pPr>
            <a:r>
              <a:rPr lang="en-US" b="0" i="1" dirty="0"/>
              <a:t>    you were filled with violence,</a:t>
            </a:r>
          </a:p>
          <a:p>
            <a:pPr marL="0" indent="0">
              <a:buFont typeface="Arial" panose="020B0604020202020204" pitchFamily="34" charset="0"/>
              <a:buNone/>
            </a:pPr>
            <a:r>
              <a:rPr lang="en-US" b="0" i="1" dirty="0"/>
              <a:t>    and you sinned.</a:t>
            </a:r>
          </a:p>
          <a:p>
            <a:pPr marL="0" indent="0">
              <a:buFont typeface="Arial" panose="020B0604020202020204" pitchFamily="34" charset="0"/>
              <a:buNone/>
            </a:pPr>
            <a:r>
              <a:rPr lang="en-US" b="0" i="1" dirty="0"/>
              <a:t>So I drove you in disgrace from the mount of God,</a:t>
            </a:r>
          </a:p>
          <a:p>
            <a:pPr marL="0" indent="0">
              <a:buFont typeface="Arial" panose="020B0604020202020204" pitchFamily="34" charset="0"/>
              <a:buNone/>
            </a:pPr>
            <a:r>
              <a:rPr lang="en-US" b="0" i="1" dirty="0"/>
              <a:t>    and I expelled you, guardian cherub,</a:t>
            </a:r>
          </a:p>
          <a:p>
            <a:pPr marL="0" indent="0">
              <a:buFont typeface="Arial" panose="020B0604020202020204" pitchFamily="34" charset="0"/>
              <a:buNone/>
            </a:pPr>
            <a:r>
              <a:rPr lang="en-US" b="0" i="1" dirty="0"/>
              <a:t>    from among the fiery stones.</a:t>
            </a:r>
          </a:p>
          <a:p>
            <a:pPr marL="0" indent="0">
              <a:buFont typeface="Arial" panose="020B0604020202020204" pitchFamily="34" charset="0"/>
              <a:buNone/>
            </a:pPr>
            <a:r>
              <a:rPr lang="en-US" b="0" i="1" dirty="0"/>
              <a:t>17 Your heart became proud</a:t>
            </a:r>
          </a:p>
          <a:p>
            <a:pPr marL="0" indent="0">
              <a:buFont typeface="Arial" panose="020B0604020202020204" pitchFamily="34" charset="0"/>
              <a:buNone/>
            </a:pPr>
            <a:r>
              <a:rPr lang="en-US" b="0" i="1" dirty="0"/>
              <a:t>    on account of your beauty,</a:t>
            </a:r>
          </a:p>
          <a:p>
            <a:pPr marL="0" indent="0">
              <a:buFont typeface="Arial" panose="020B0604020202020204" pitchFamily="34" charset="0"/>
              <a:buNone/>
            </a:pPr>
            <a:r>
              <a:rPr lang="en-US" b="0" i="1" dirty="0"/>
              <a:t>and you corrupted your wisdom</a:t>
            </a:r>
          </a:p>
          <a:p>
            <a:pPr marL="0" indent="0">
              <a:buFont typeface="Arial" panose="020B0604020202020204" pitchFamily="34" charset="0"/>
              <a:buNone/>
            </a:pPr>
            <a:r>
              <a:rPr lang="en-US" b="0" i="1" dirty="0"/>
              <a:t>    because of your splendor.</a:t>
            </a:r>
          </a:p>
          <a:p>
            <a:pPr marL="0" indent="0">
              <a:buFont typeface="Arial" panose="020B0604020202020204" pitchFamily="34" charset="0"/>
              <a:buNone/>
            </a:pPr>
            <a:r>
              <a:rPr lang="en-US" b="0" i="1" dirty="0"/>
              <a:t>So I threw you to the earth;</a:t>
            </a:r>
          </a:p>
          <a:p>
            <a:pPr marL="0" indent="0">
              <a:buFont typeface="Arial" panose="020B0604020202020204" pitchFamily="34" charset="0"/>
              <a:buNone/>
            </a:pPr>
            <a:r>
              <a:rPr lang="en-US" b="0" i="1" dirty="0"/>
              <a:t>    I made a spectacle of you before kings.</a:t>
            </a:r>
          </a:p>
          <a:p>
            <a:pPr marL="0" indent="0">
              <a:buFont typeface="Arial" panose="020B0604020202020204" pitchFamily="34" charset="0"/>
              <a:buNone/>
            </a:pPr>
            <a:r>
              <a:rPr lang="en-US" b="0" i="1" dirty="0"/>
              <a:t>18 By your many sins and dishonest trade</a:t>
            </a:r>
          </a:p>
          <a:p>
            <a:pPr marL="0" indent="0">
              <a:buFont typeface="Arial" panose="020B0604020202020204" pitchFamily="34" charset="0"/>
              <a:buNone/>
            </a:pPr>
            <a:r>
              <a:rPr lang="en-US" b="0" i="1" dirty="0"/>
              <a:t>    you have desecrated your sanctuaries.</a:t>
            </a:r>
          </a:p>
          <a:p>
            <a:pPr marL="0" indent="0">
              <a:buFont typeface="Arial" panose="020B0604020202020204" pitchFamily="34" charset="0"/>
              <a:buNone/>
            </a:pPr>
            <a:r>
              <a:rPr lang="en-US" b="0" i="1" dirty="0"/>
              <a:t>So I made a fire come out from you,</a:t>
            </a:r>
          </a:p>
          <a:p>
            <a:pPr marL="0" indent="0">
              <a:buFont typeface="Arial" panose="020B0604020202020204" pitchFamily="34" charset="0"/>
              <a:buNone/>
            </a:pPr>
            <a:r>
              <a:rPr lang="en-US" b="0" i="1" dirty="0"/>
              <a:t>    and it consumed you,</a:t>
            </a:r>
          </a:p>
          <a:p>
            <a:pPr marL="0" indent="0">
              <a:buFont typeface="Arial" panose="020B0604020202020204" pitchFamily="34" charset="0"/>
              <a:buNone/>
            </a:pPr>
            <a:r>
              <a:rPr lang="en-US" b="0" i="1" dirty="0"/>
              <a:t>and I reduced you to ashes on the ground</a:t>
            </a:r>
          </a:p>
          <a:p>
            <a:pPr marL="0" indent="0">
              <a:buFont typeface="Arial" panose="020B0604020202020204" pitchFamily="34" charset="0"/>
              <a:buNone/>
            </a:pPr>
            <a:r>
              <a:rPr lang="en-US" b="0" i="1" dirty="0"/>
              <a:t>    in the sight of all who were watching.</a:t>
            </a:r>
          </a:p>
          <a:p>
            <a:pPr marL="0" indent="0">
              <a:buFont typeface="Arial" panose="020B0604020202020204" pitchFamily="34" charset="0"/>
              <a:buNone/>
            </a:pPr>
            <a:r>
              <a:rPr lang="en-US" b="0" i="1" dirty="0"/>
              <a:t>19 All the nations who knew you</a:t>
            </a:r>
          </a:p>
          <a:p>
            <a:pPr marL="0" indent="0">
              <a:buFont typeface="Arial" panose="020B0604020202020204" pitchFamily="34" charset="0"/>
              <a:buNone/>
            </a:pPr>
            <a:r>
              <a:rPr lang="en-US" b="0" i="1" dirty="0"/>
              <a:t>    are appalled at you;</a:t>
            </a:r>
          </a:p>
          <a:p>
            <a:pPr marL="0" indent="0">
              <a:buFont typeface="Arial" panose="020B0604020202020204" pitchFamily="34" charset="0"/>
              <a:buNone/>
            </a:pPr>
            <a:r>
              <a:rPr lang="en-US" b="0" i="1" dirty="0"/>
              <a:t>you have come to a horrible end</a:t>
            </a:r>
          </a:p>
          <a:p>
            <a:pPr marL="0" indent="0">
              <a:buFont typeface="Arial" panose="020B0604020202020204" pitchFamily="34" charset="0"/>
              <a:buNone/>
            </a:pPr>
            <a:r>
              <a:rPr lang="en-US" b="0" i="1" dirty="0"/>
              <a:t>    and will be no more.’”</a:t>
            </a: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145573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Extensive list of CARGO vs. 11-13</a:t>
            </a:r>
          </a:p>
          <a:p>
            <a:endParaRPr lang="en-US" b="1" i="0" dirty="0"/>
          </a:p>
          <a:p>
            <a:r>
              <a:rPr lang="en-US" b="1" i="0" dirty="0"/>
              <a:t>V 13 </a:t>
            </a:r>
            <a:r>
              <a:rPr lang="en-US" b="1" i="1" dirty="0"/>
              <a:t>slaves and human lives...  Servants and entertainment/devalued humanity </a:t>
            </a:r>
            <a:r>
              <a:rPr lang="en-US" b="0" i="0" dirty="0"/>
              <a:t>(the Coliseum, thrown to lions, etc.)</a:t>
            </a:r>
            <a:endParaRPr lang="en-US" b="1" i="0" dirty="0"/>
          </a:p>
          <a:p>
            <a:r>
              <a:rPr lang="en-US" b="1" i="0" dirty="0"/>
              <a:t>A vast market for slavery in the End Times?</a:t>
            </a:r>
          </a:p>
          <a:p>
            <a:r>
              <a:rPr lang="en-US" b="1" i="0" dirty="0"/>
              <a:t>Slavery is still allowed in over half the countries of the world</a:t>
            </a:r>
            <a:r>
              <a:rPr lang="en-US" b="1" i="1" dirty="0"/>
              <a:t>!!!</a:t>
            </a:r>
          </a:p>
          <a:p>
            <a:pPr marL="171450" indent="-171450">
              <a:buFont typeface="Arial" panose="020B0604020202020204" pitchFamily="34" charset="0"/>
              <a:buChar char="•"/>
            </a:pPr>
            <a:r>
              <a:rPr lang="en-US" b="0" i="0" dirty="0"/>
              <a:t>worldpopulationreview.com says that today, 167 countries still have slavery, affecting about 46 million people</a:t>
            </a:r>
          </a:p>
          <a:p>
            <a:pPr marL="228600" indent="-228600">
              <a:buFont typeface="+mj-lt"/>
              <a:buAutoNum type="arabicPeriod"/>
            </a:pPr>
            <a:r>
              <a:rPr lang="en-US" b="0" i="0" dirty="0"/>
              <a:t>India (18.4 million)</a:t>
            </a:r>
          </a:p>
          <a:p>
            <a:pPr marL="228600" indent="-228600">
              <a:buFont typeface="+mj-lt"/>
              <a:buAutoNum type="arabicPeriod"/>
            </a:pPr>
            <a:r>
              <a:rPr lang="en-US" b="0" i="0" dirty="0"/>
              <a:t>China (3.4 million)</a:t>
            </a:r>
          </a:p>
          <a:p>
            <a:pPr marL="228600" indent="-228600">
              <a:buFont typeface="+mj-lt"/>
              <a:buAutoNum type="arabicPeriod"/>
            </a:pPr>
            <a:r>
              <a:rPr lang="en-US" b="0" i="0" dirty="0"/>
              <a:t>Pakistan (2.1 million)</a:t>
            </a:r>
          </a:p>
          <a:p>
            <a:pPr marL="228600" indent="-228600">
              <a:buFont typeface="+mj-lt"/>
              <a:buAutoNum type="arabicPeriod"/>
            </a:pPr>
            <a:r>
              <a:rPr lang="en-US" b="0" i="0" dirty="0"/>
              <a:t>Bangladesh (1.5 million)</a:t>
            </a:r>
          </a:p>
          <a:p>
            <a:pPr marL="228600" indent="-228600">
              <a:buFont typeface="+mj-lt"/>
              <a:buAutoNum type="arabicPeriod"/>
            </a:pPr>
            <a:r>
              <a:rPr lang="en-US" b="0" i="0" dirty="0"/>
              <a:t>Uzbekistan (1.2 million)</a:t>
            </a:r>
          </a:p>
          <a:p>
            <a:pPr marL="228600" indent="-228600">
              <a:buFont typeface="+mj-lt"/>
              <a:buAutoNum type="arabicPeriod"/>
            </a:pPr>
            <a:r>
              <a:rPr lang="en-US" b="0" i="0" dirty="0"/>
              <a:t>North Korea (1.1 million)</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61551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All luxurious and splendid things gone... Passed away... No longer found...</a:t>
            </a:r>
          </a:p>
          <a:p>
            <a:endParaRPr lang="en-US" b="1" i="1" dirty="0"/>
          </a:p>
          <a:p>
            <a:r>
              <a:rPr lang="en-US" b="1" i="1" dirty="0"/>
              <a:t>Merchants weep and mourn over loss</a:t>
            </a:r>
          </a:p>
          <a:p>
            <a:endParaRPr lang="en-US" b="1" i="1" dirty="0"/>
          </a:p>
          <a:p>
            <a:r>
              <a:rPr lang="en-US" b="1" i="0" u="sng" dirty="0"/>
              <a:t>IN ONE HOUR</a:t>
            </a:r>
            <a:r>
              <a:rPr lang="en-US" b="1" i="0" u="none" dirty="0"/>
              <a:t> !!! Happens very quickly!!!</a:t>
            </a:r>
            <a:endParaRPr lang="en-US" b="1" i="0"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409492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IN ONE HOUR</a:t>
            </a:r>
            <a:r>
              <a:rPr lang="en-US" b="1" i="1" u="none" dirty="0"/>
              <a:t>  LAID WASTE!!!</a:t>
            </a:r>
          </a:p>
          <a:p>
            <a:endParaRPr lang="en-US" b="1" i="1" u="none" dirty="0"/>
          </a:p>
          <a:p>
            <a:r>
              <a:rPr lang="en-US" b="1" i="1" u="none" dirty="0"/>
              <a:t>Merchants weep</a:t>
            </a:r>
            <a:endParaRPr lang="en-US" b="1" i="1" u="sng" dirty="0"/>
          </a:p>
          <a:p>
            <a:endParaRPr lang="en-US" b="1" i="1"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10344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CONTRAST: </a:t>
            </a:r>
          </a:p>
          <a:p>
            <a:pPr marL="171450" indent="-171450">
              <a:buFont typeface="Arial" panose="020B0604020202020204" pitchFamily="34" charset="0"/>
              <a:buChar char="•"/>
            </a:pPr>
            <a:r>
              <a:rPr lang="en-US" b="1" i="1" dirty="0"/>
              <a:t>merchants and sailors weep</a:t>
            </a:r>
          </a:p>
          <a:p>
            <a:pPr marL="171450" indent="-171450">
              <a:buFont typeface="Arial" panose="020B0604020202020204" pitchFamily="34" charset="0"/>
              <a:buChar char="•"/>
            </a:pPr>
            <a:r>
              <a:rPr lang="en-US" b="1" i="1" dirty="0"/>
              <a:t>Heaven rejoices</a:t>
            </a:r>
          </a:p>
          <a:p>
            <a:pPr marL="628650" lvl="1" indent="-171450">
              <a:buFont typeface="Arial" panose="020B0604020202020204" pitchFamily="34" charset="0"/>
              <a:buChar char="•"/>
            </a:pPr>
            <a:r>
              <a:rPr lang="en-US" b="1" i="1" dirty="0"/>
              <a:t>Saints and apostles and prophets</a:t>
            </a:r>
          </a:p>
          <a:p>
            <a:endParaRPr lang="en-US" b="1" i="1" dirty="0"/>
          </a:p>
          <a:p>
            <a:r>
              <a:rPr lang="en-US" b="1" i="1" dirty="0"/>
              <a:t>Because God has pronounced judgment</a:t>
            </a:r>
          </a:p>
          <a:p>
            <a:pPr marL="171450" indent="-171450">
              <a:buFont typeface="Arial" panose="020B0604020202020204" pitchFamily="34" charset="0"/>
              <a:buChar char="•"/>
            </a:pPr>
            <a:r>
              <a:rPr lang="en-US" b="1" i="1" dirty="0"/>
              <a:t>FOR YOU</a:t>
            </a:r>
          </a:p>
          <a:p>
            <a:pPr marL="171450" indent="-171450">
              <a:buFont typeface="Arial" panose="020B0604020202020204" pitchFamily="34" charset="0"/>
              <a:buChar char="•"/>
            </a:pPr>
            <a:r>
              <a:rPr lang="en-US" b="1" i="1" dirty="0"/>
              <a:t>AGAINST HER</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315730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247607">
              <a:defRPr/>
            </a:pPr>
            <a:fld id="{AAC37792-3584-8F44-A228-D4CCCED21F2F}" type="slidenum">
              <a:rPr lang="en-US">
                <a:solidFill>
                  <a:prstClr val="black"/>
                </a:solidFill>
                <a:latin typeface="Calibri" panose="020F0502020204030204"/>
              </a:rPr>
              <a:pPr defTabSz="124760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a:p>
        </p:txBody>
      </p:sp>
    </p:spTree>
    <p:extLst>
      <p:ext uri="{BB962C8B-B14F-4D97-AF65-F5344CB8AC3E}">
        <p14:creationId xmlns:p14="http://schemas.microsoft.com/office/powerpoint/2010/main" val="182099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Angel announces and </a:t>
            </a:r>
            <a:r>
              <a:rPr lang="en-US" b="1" i="0" u="sng" dirty="0"/>
              <a:t>illuminates</a:t>
            </a:r>
            <a:r>
              <a:rPr lang="en-US" b="0" i="0" dirty="0"/>
              <a:t> the earth with </a:t>
            </a:r>
            <a:r>
              <a:rPr lang="en-US" b="1" i="0" u="sng" dirty="0"/>
              <a:t>glory</a:t>
            </a:r>
            <a:r>
              <a:rPr lang="en-US" b="0" i="0" dirty="0"/>
              <a:t>!!!</a:t>
            </a:r>
          </a:p>
          <a:p>
            <a:endParaRPr lang="en-US" b="0" i="0" dirty="0"/>
          </a:p>
          <a:p>
            <a:r>
              <a:rPr lang="en-US" b="0" i="0" dirty="0"/>
              <a:t>Morris</a:t>
            </a:r>
          </a:p>
          <a:p>
            <a:r>
              <a:rPr lang="en-US" b="0" i="0" dirty="0"/>
              <a:t>In describing the destruction of Babylon John describes God’s judgment of the great satanic system of evil that has corrupted the earth’s history. This vivid description draws especially from the Old Testament accounts of the destruction of the ancient harlot cities of Babylon (Isa. 13:21; 47:7-9; Jer. 50-51) and </a:t>
            </a:r>
            <a:r>
              <a:rPr lang="en-US" b="0" i="0" dirty="0" err="1"/>
              <a:t>Tyre</a:t>
            </a:r>
            <a:r>
              <a:rPr lang="en-US" b="0" i="0" dirty="0"/>
              <a:t> (</a:t>
            </a:r>
            <a:r>
              <a:rPr lang="en-US" b="0" i="0" dirty="0" err="1"/>
              <a:t>Exek</a:t>
            </a:r>
            <a:r>
              <a:rPr lang="en-US" b="0" i="0" dirty="0"/>
              <a:t> 26:17-21)... Beautifully expressive language... (Morris 276)</a:t>
            </a:r>
          </a:p>
          <a:p>
            <a:endParaRPr lang="en-US" b="1" i="1" dirty="0"/>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She has become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dwelling place of demons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 prison of every unclean spirit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 prison of every unclean and hateful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bird</a:t>
            </a:r>
            <a:endParaRPr lang="en-US" b="1" i="1" dirty="0"/>
          </a:p>
          <a:p>
            <a:endParaRPr lang="en-US" b="1" i="1" dirty="0"/>
          </a:p>
          <a:p>
            <a:r>
              <a:rPr lang="en-US" b="1" i="1" dirty="0"/>
              <a:t>Filled with Demonic Decadence and Desire </a:t>
            </a:r>
            <a:r>
              <a:rPr lang="en-US" b="1" i="1" dirty="0">
                <a:sym typeface="Wingdings" panose="05000000000000000000" pitchFamily="2" charset="2"/>
              </a:rPr>
              <a:t> sound like any nation that we know of???</a:t>
            </a:r>
          </a:p>
          <a:p>
            <a:endParaRPr lang="en-US" b="1" i="1" dirty="0">
              <a:sym typeface="Wingdings" panose="05000000000000000000" pitchFamily="2" charset="2"/>
            </a:endParaRPr>
          </a:p>
          <a:p>
            <a:r>
              <a:rPr lang="en-US" b="1" i="1" dirty="0">
                <a:sym typeface="Wingdings" panose="05000000000000000000" pitchFamily="2" charset="2"/>
              </a:rPr>
              <a:t>ALL NATIONS fall because of immorality and excess!!!</a:t>
            </a:r>
          </a:p>
          <a:p>
            <a:endParaRPr lang="en-US" b="1" i="1" dirty="0">
              <a:sym typeface="Wingdings" panose="05000000000000000000" pitchFamily="2" charset="2"/>
            </a:endParaRPr>
          </a:p>
          <a:p>
            <a:r>
              <a:rPr lang="en-US" b="1" i="1" dirty="0">
                <a:sym typeface="Wingdings" panose="05000000000000000000" pitchFamily="2" charset="2"/>
              </a:rPr>
              <a:t>Kings committing sexual immorality  </a:t>
            </a:r>
            <a:r>
              <a:rPr lang="en-US" b="1" i="0" dirty="0">
                <a:sym typeface="Wingdings" panose="05000000000000000000" pitchFamily="2" charset="2"/>
              </a:rPr>
              <a:t> picture of moral depravity OR  idolatry? Or both?</a:t>
            </a:r>
          </a:p>
          <a:p>
            <a:r>
              <a:rPr lang="en-US" b="1" i="0" dirty="0">
                <a:sym typeface="Wingdings" panose="05000000000000000000" pitchFamily="2" charset="2"/>
              </a:rPr>
              <a:t>Excessive wealth of her luxury !!! </a:t>
            </a:r>
            <a:r>
              <a:rPr lang="en-US" b="0" i="0" dirty="0">
                <a:sym typeface="Wingdings" panose="05000000000000000000" pitchFamily="2" charset="2"/>
              </a:rPr>
              <a:t>America is land of plenty!!! Excessive   more than one TV? Car? Set of clothing?</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86459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God will warn His people!!! </a:t>
            </a:r>
            <a:r>
              <a:rPr lang="en-US" b="1" i="0" dirty="0">
                <a:sym typeface="Wingdings" panose="05000000000000000000" pitchFamily="2" charset="2"/>
              </a:rPr>
              <a:t> He already has!!! Read the Word!!!</a:t>
            </a:r>
          </a:p>
          <a:p>
            <a:pPr marL="171450" indent="-171450">
              <a:buFont typeface="Arial" panose="020B0604020202020204" pitchFamily="34" charset="0"/>
              <a:buChar char="•"/>
            </a:pPr>
            <a:r>
              <a:rPr lang="en-US" b="1" i="0" u="sng" dirty="0">
                <a:sym typeface="Wingdings" panose="05000000000000000000" pitchFamily="2" charset="2"/>
              </a:rPr>
              <a:t>Separate</a:t>
            </a:r>
            <a:r>
              <a:rPr lang="en-US" b="1" i="0" dirty="0">
                <a:sym typeface="Wingdings" panose="05000000000000000000" pitchFamily="2" charset="2"/>
              </a:rPr>
              <a:t> from them to not </a:t>
            </a:r>
            <a:r>
              <a:rPr lang="en-US" b="1" i="0" u="sng" dirty="0">
                <a:sym typeface="Wingdings" panose="05000000000000000000" pitchFamily="2" charset="2"/>
              </a:rPr>
              <a:t>Share</a:t>
            </a:r>
            <a:r>
              <a:rPr lang="en-US" b="1" i="0" dirty="0">
                <a:sym typeface="Wingdings" panose="05000000000000000000" pitchFamily="2" charset="2"/>
              </a:rPr>
              <a:t> in their sins and face their fate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2 Corinthians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14 Do not be yoked together with unbelievers. For what do righteousness and wickedness have in common? Or what fellowship can light have with darkness? 15 What harmony is there between Christ and Belial? Or what does a believer have in common with an unbeliever? 16 What agreement is there between the temple of God and idols? For we are the temple of the living God. As God has 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“I will live with them and walk among them, and I will be their God, and they will be my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17 Therefore,  “</a:t>
            </a:r>
            <a:r>
              <a:rPr kumimoji="0" lang="en-US" sz="1200" b="1" i="1" u="none" strike="noStrike" kern="1200" cap="none" spc="0" normalizeH="0" baseline="0" noProof="0" dirty="0">
                <a:ln>
                  <a:noFill/>
                </a:ln>
                <a:solidFill>
                  <a:prstClr val="black"/>
                </a:solidFill>
                <a:effectLst/>
                <a:uLnTx/>
                <a:uFillTx/>
                <a:latin typeface="+mn-lt"/>
                <a:ea typeface="+mn-ea"/>
                <a:cs typeface="+mn-cs"/>
              </a:rPr>
              <a:t>Come out from them  and be separate</a:t>
            </a:r>
            <a:r>
              <a:rPr kumimoji="0" lang="en-US" sz="1200" b="0" i="1" u="none" strike="noStrike" kern="1200" cap="none" spc="0" normalizeH="0" baseline="0" noProof="0" dirty="0">
                <a:ln>
                  <a:noFill/>
                </a:ln>
                <a:solidFill>
                  <a:prstClr val="black"/>
                </a:solidFill>
                <a:effectLst/>
                <a:uLnTx/>
                <a:uFillTx/>
                <a:latin typeface="+mn-lt"/>
                <a:ea typeface="+mn-ea"/>
                <a:cs typeface="+mn-cs"/>
              </a:rPr>
              <a:t>, says the Lord. Touch no unclean thing,  and I will receive you.” </a:t>
            </a:r>
            <a:r>
              <a:rPr kumimoji="0" lang="en-US" sz="1200" b="1" i="0" u="none" strike="noStrike" kern="1200" cap="none" spc="0" normalizeH="0" baseline="0" noProof="0" dirty="0">
                <a:ln>
                  <a:noFill/>
                </a:ln>
                <a:solidFill>
                  <a:prstClr val="black"/>
                </a:solidFill>
                <a:effectLst/>
                <a:uLnTx/>
                <a:uFillTx/>
                <a:latin typeface="+mn-lt"/>
                <a:ea typeface="+mn-ea"/>
                <a:cs typeface="+mn-cs"/>
              </a:rPr>
              <a:t>(Isaiah 52:11)</a:t>
            </a:r>
          </a:p>
          <a:p>
            <a:endParaRPr lang="en-US" b="1" i="0" dirty="0">
              <a:sym typeface="Wingdings" panose="05000000000000000000" pitchFamily="2" charset="2"/>
            </a:endParaRPr>
          </a:p>
          <a:p>
            <a:endParaRPr lang="en-US" b="1" i="0" dirty="0">
              <a:sym typeface="Wingdings" panose="05000000000000000000" pitchFamily="2" charset="2"/>
            </a:endParaRPr>
          </a:p>
          <a:p>
            <a:r>
              <a:rPr lang="en-US" b="1" i="0" dirty="0">
                <a:sym typeface="Wingdings" panose="05000000000000000000" pitchFamily="2" charset="2"/>
              </a:rPr>
              <a:t>Sins as high as heaven???  (compare </a:t>
            </a:r>
            <a:r>
              <a:rPr lang="en-US" b="1" i="0" dirty="0" err="1">
                <a:sym typeface="Wingdings" panose="05000000000000000000" pitchFamily="2" charset="2"/>
              </a:rPr>
              <a:t>Jer</a:t>
            </a:r>
            <a:r>
              <a:rPr lang="en-US" b="1" i="0" dirty="0">
                <a:sym typeface="Wingdings" panose="05000000000000000000" pitchFamily="2" charset="2"/>
              </a:rPr>
              <a:t> 51:9; Ezra 9:6) Tower of Babel?</a:t>
            </a:r>
          </a:p>
          <a:p>
            <a:endParaRPr lang="en-US" b="1" i="0" dirty="0">
              <a:sym typeface="Wingdings" panose="05000000000000000000" pitchFamily="2" charset="2"/>
            </a:endParaRPr>
          </a:p>
          <a:p>
            <a:r>
              <a:rPr lang="en-US" b="1" i="0" dirty="0">
                <a:sym typeface="Wingdings" panose="05000000000000000000" pitchFamily="2" charset="2"/>
              </a:rPr>
              <a:t>God remembers  </a:t>
            </a:r>
            <a:r>
              <a:rPr lang="en-US" b="0" i="0" dirty="0">
                <a:sym typeface="Wingdings" panose="05000000000000000000" pitchFamily="2" charset="2"/>
              </a:rPr>
              <a:t>Although it looks as though the wicked go unpunished, John reminds his readers that “God remembers” and in His own time he will come with judgment. (Morris, 277)</a:t>
            </a:r>
          </a:p>
          <a:p>
            <a:endParaRPr lang="en-US" b="0" i="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214148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Babylon will receive exactly what it has earned and double what it has given!</a:t>
            </a:r>
          </a:p>
          <a:p>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6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Pay her back</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even as she has paid, </a:t>
            </a: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give back to her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double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according to her deeds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in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cup which she has mixed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mix twice as much for her.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God made her drink her own poison!!!</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7 To the extent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that she glorified herself and lived luxuriously, </a:t>
            </a: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to the same extent give her torment and mourning</a:t>
            </a:r>
          </a:p>
          <a:p>
            <a:pPr marL="457200" indent="-457200">
              <a:buFont typeface="Arial" panose="020B0604020202020204" pitchFamily="34" charset="0"/>
              <a:buChar cha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Romans 1:24-32 God’s wrath is already being revealed...</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IN ONE DAY</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it will ALL happen very quickly!!!</a:t>
            </a:r>
          </a:p>
          <a:p>
            <a:pPr marL="171450" indent="-17145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burned up with fire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for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Lord God who judges her is strong</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lang="en-US" b="1" i="1"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85035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428897" y="2496437"/>
            <a:ext cx="11334205"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4 I heard </a:t>
            </a:r>
            <a:r>
              <a:rPr lang="en-US" sz="3200" b="1" i="1" u="sng" dirty="0">
                <a:solidFill>
                  <a:prstClr val="white"/>
                </a:solidFill>
              </a:rPr>
              <a:t>another voice from heaven</a:t>
            </a:r>
            <a:r>
              <a:rPr lang="en-US" sz="3200" i="1" dirty="0">
                <a:solidFill>
                  <a:prstClr val="white"/>
                </a:solidFill>
              </a:rPr>
              <a:t>, saying, “</a:t>
            </a:r>
            <a:r>
              <a:rPr lang="en-US" sz="3200" b="1" i="1" u="sng" dirty="0">
                <a:solidFill>
                  <a:prstClr val="white"/>
                </a:solidFill>
              </a:rPr>
              <a:t>Come out of her, my people</a:t>
            </a:r>
            <a:r>
              <a:rPr lang="en-US" sz="3200" i="1" dirty="0">
                <a:solidFill>
                  <a:prstClr val="white"/>
                </a:solidFill>
              </a:rPr>
              <a:t>, so that you will </a:t>
            </a:r>
            <a:r>
              <a:rPr lang="en-US" sz="3200" b="1" i="1" u="sng" dirty="0">
                <a:solidFill>
                  <a:prstClr val="white"/>
                </a:solidFill>
              </a:rPr>
              <a:t>not participate in her sins</a:t>
            </a:r>
            <a:r>
              <a:rPr lang="en-US" sz="3200" i="1" dirty="0">
                <a:solidFill>
                  <a:prstClr val="white"/>
                </a:solidFill>
              </a:rPr>
              <a:t> and receive any of her plagues; 5 for her sins have piled up </a:t>
            </a:r>
            <a:r>
              <a:rPr lang="en-US" sz="3200" b="1" i="1" u="sng" dirty="0">
                <a:solidFill>
                  <a:prstClr val="white"/>
                </a:solidFill>
              </a:rPr>
              <a:t>as high as heaven</a:t>
            </a:r>
            <a:r>
              <a:rPr lang="en-US" sz="3200" i="1" dirty="0">
                <a:solidFill>
                  <a:prstClr val="white"/>
                </a:solidFill>
              </a:rPr>
              <a:t>, and </a:t>
            </a:r>
            <a:r>
              <a:rPr lang="en-US" sz="3200" b="1" i="1" u="sng" dirty="0">
                <a:solidFill>
                  <a:prstClr val="white"/>
                </a:solidFill>
              </a:rPr>
              <a:t>God has remembered her offenses</a:t>
            </a:r>
            <a:r>
              <a:rPr lang="en-US" sz="3200" i="1" dirty="0">
                <a:solidFill>
                  <a:prstClr val="white"/>
                </a:solidFill>
              </a:rPr>
              <a:t>. </a:t>
            </a:r>
            <a:endParaRPr lang="en-US" sz="3200" b="1" i="1" dirty="0">
              <a:solidFill>
                <a:prstClr val="white"/>
              </a:solidFill>
            </a:endParaRPr>
          </a:p>
        </p:txBody>
      </p:sp>
    </p:spTree>
    <p:extLst>
      <p:ext uri="{BB962C8B-B14F-4D97-AF65-F5344CB8AC3E}">
        <p14:creationId xmlns:p14="http://schemas.microsoft.com/office/powerpoint/2010/main" val="37307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524315"/>
          </a:xfrm>
          <a:prstGeom prst="rect">
            <a:avLst/>
          </a:prstGeom>
        </p:spPr>
        <p:txBody>
          <a:bodyPr wrap="square">
            <a:spAutoFit/>
          </a:bodyPr>
          <a:lstStyle/>
          <a:p>
            <a:pPr lvl="0">
              <a:lnSpc>
                <a:spcPct val="90000"/>
              </a:lnSpc>
              <a:spcBef>
                <a:spcPts val="1000"/>
              </a:spcBef>
              <a:defRPr/>
            </a:pPr>
            <a:r>
              <a:rPr lang="en-US" sz="3200" i="1" dirty="0">
                <a:solidFill>
                  <a:prstClr val="white"/>
                </a:solidFill>
              </a:rPr>
              <a:t>6 </a:t>
            </a:r>
            <a:r>
              <a:rPr lang="en-US" sz="3200" b="1" i="1" u="sng" dirty="0">
                <a:solidFill>
                  <a:prstClr val="white"/>
                </a:solidFill>
              </a:rPr>
              <a:t>Pay her back</a:t>
            </a:r>
            <a:r>
              <a:rPr lang="en-US" sz="3200" i="1" dirty="0">
                <a:solidFill>
                  <a:prstClr val="white"/>
                </a:solidFill>
              </a:rPr>
              <a:t> even as she has paid, and give back to her </a:t>
            </a:r>
            <a:r>
              <a:rPr lang="en-US" sz="3200" b="1" i="1" u="sng" dirty="0">
                <a:solidFill>
                  <a:prstClr val="white"/>
                </a:solidFill>
              </a:rPr>
              <a:t>double</a:t>
            </a:r>
            <a:r>
              <a:rPr lang="en-US" sz="3200" i="1" dirty="0">
                <a:solidFill>
                  <a:prstClr val="white"/>
                </a:solidFill>
              </a:rPr>
              <a:t> </a:t>
            </a:r>
            <a:r>
              <a:rPr lang="en-US" sz="3200" b="1" i="1" u="sng" dirty="0">
                <a:solidFill>
                  <a:prstClr val="white"/>
                </a:solidFill>
              </a:rPr>
              <a:t>according to her deeds</a:t>
            </a:r>
            <a:r>
              <a:rPr lang="en-US" sz="3200" i="1" dirty="0">
                <a:solidFill>
                  <a:prstClr val="white"/>
                </a:solidFill>
              </a:rPr>
              <a:t>; in </a:t>
            </a:r>
            <a:r>
              <a:rPr lang="en-US" sz="3200" b="1" i="1" u="sng" dirty="0">
                <a:solidFill>
                  <a:prstClr val="white"/>
                </a:solidFill>
              </a:rPr>
              <a:t>the cup which she has mixed</a:t>
            </a:r>
            <a:r>
              <a:rPr lang="en-US" sz="3200" i="1" dirty="0">
                <a:solidFill>
                  <a:prstClr val="white"/>
                </a:solidFill>
              </a:rPr>
              <a:t>, mix twice as much for her. 7 </a:t>
            </a:r>
            <a:r>
              <a:rPr lang="en-US" sz="3200" b="1" i="1" u="sng" dirty="0">
                <a:solidFill>
                  <a:prstClr val="white"/>
                </a:solidFill>
              </a:rPr>
              <a:t>To the extent</a:t>
            </a:r>
            <a:r>
              <a:rPr lang="en-US" sz="3200" i="1" dirty="0">
                <a:solidFill>
                  <a:prstClr val="white"/>
                </a:solidFill>
              </a:rPr>
              <a:t> that she glorified herself and lived luxuriously, to the same extent give her torment and mourning; for she </a:t>
            </a:r>
            <a:r>
              <a:rPr lang="en-US" sz="3200" b="1" i="1" u="sng" dirty="0">
                <a:solidFill>
                  <a:prstClr val="white"/>
                </a:solidFill>
              </a:rPr>
              <a:t>says in her heart</a:t>
            </a:r>
            <a:r>
              <a:rPr lang="en-US" sz="3200" i="1" dirty="0">
                <a:solidFill>
                  <a:prstClr val="white"/>
                </a:solidFill>
              </a:rPr>
              <a:t>, ‘I sit as a </a:t>
            </a:r>
            <a:r>
              <a:rPr lang="en-US" sz="3200" b="1" i="1" u="sng" dirty="0">
                <a:solidFill>
                  <a:prstClr val="white"/>
                </a:solidFill>
              </a:rPr>
              <a:t>queen</a:t>
            </a:r>
            <a:r>
              <a:rPr lang="en-US" sz="3200" i="1" dirty="0">
                <a:solidFill>
                  <a:prstClr val="white"/>
                </a:solidFill>
              </a:rPr>
              <a:t> and I am not a </a:t>
            </a:r>
            <a:r>
              <a:rPr lang="en-US" sz="3200" b="1" i="1" u="sng" dirty="0">
                <a:solidFill>
                  <a:prstClr val="white"/>
                </a:solidFill>
              </a:rPr>
              <a:t>widow</a:t>
            </a:r>
            <a:r>
              <a:rPr lang="en-US" sz="3200" i="1" dirty="0">
                <a:solidFill>
                  <a:prstClr val="white"/>
                </a:solidFill>
              </a:rPr>
              <a:t>, and will never see mourning.’ 8 For this reason </a:t>
            </a:r>
            <a:r>
              <a:rPr lang="en-US" sz="3200" b="1" i="1" u="sng" dirty="0">
                <a:solidFill>
                  <a:prstClr val="white"/>
                </a:solidFill>
              </a:rPr>
              <a:t>in one day</a:t>
            </a:r>
            <a:r>
              <a:rPr lang="en-US" sz="3200" i="1" dirty="0">
                <a:solidFill>
                  <a:prstClr val="white"/>
                </a:solidFill>
              </a:rPr>
              <a:t> her </a:t>
            </a:r>
            <a:r>
              <a:rPr lang="en-US" sz="3200" b="1" i="1" u="sng" dirty="0">
                <a:solidFill>
                  <a:prstClr val="white"/>
                </a:solidFill>
              </a:rPr>
              <a:t>plagues</a:t>
            </a:r>
            <a:r>
              <a:rPr lang="en-US" sz="3200" i="1" dirty="0">
                <a:solidFill>
                  <a:prstClr val="white"/>
                </a:solidFill>
              </a:rPr>
              <a:t> will come, plague and mourning and famine, and she will be </a:t>
            </a:r>
            <a:r>
              <a:rPr lang="en-US" sz="3200" b="1" i="1" u="sng" dirty="0">
                <a:solidFill>
                  <a:prstClr val="white"/>
                </a:solidFill>
              </a:rPr>
              <a:t>burned up with fire</a:t>
            </a:r>
            <a:r>
              <a:rPr lang="en-US" sz="3200" i="1" dirty="0">
                <a:solidFill>
                  <a:prstClr val="white"/>
                </a:solidFill>
              </a:rPr>
              <a:t>; for </a:t>
            </a:r>
            <a:r>
              <a:rPr lang="en-US" sz="3200" b="1" i="1" u="sng" dirty="0">
                <a:solidFill>
                  <a:prstClr val="white"/>
                </a:solidFill>
              </a:rPr>
              <a:t>the Lord God who judges her is strong</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353642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2751522"/>
          </a:xfrm>
          <a:prstGeom prst="rect">
            <a:avLst/>
          </a:prstGeom>
        </p:spPr>
        <p:txBody>
          <a:bodyPr wrap="square">
            <a:spAutoFit/>
          </a:bodyPr>
          <a:lstStyle/>
          <a:p>
            <a:pPr lvl="0">
              <a:lnSpc>
                <a:spcPct val="90000"/>
              </a:lnSpc>
              <a:spcBef>
                <a:spcPts val="1000"/>
              </a:spcBef>
              <a:defRPr/>
            </a:pPr>
            <a:r>
              <a:rPr lang="en-US" sz="3200" i="1" dirty="0">
                <a:solidFill>
                  <a:prstClr val="white"/>
                </a:solidFill>
              </a:rPr>
              <a:t>9 “And the </a:t>
            </a:r>
            <a:r>
              <a:rPr lang="en-US" sz="3200" b="1" i="1" u="sng" dirty="0">
                <a:solidFill>
                  <a:prstClr val="white"/>
                </a:solidFill>
              </a:rPr>
              <a:t>kings of the earth</a:t>
            </a:r>
            <a:r>
              <a:rPr lang="en-US" sz="3200" i="1" dirty="0">
                <a:solidFill>
                  <a:prstClr val="white"/>
                </a:solidFill>
              </a:rPr>
              <a:t>, who </a:t>
            </a:r>
            <a:r>
              <a:rPr lang="en-US" sz="3200" b="1" i="1" u="sng" dirty="0">
                <a:solidFill>
                  <a:prstClr val="white"/>
                </a:solidFill>
              </a:rPr>
              <a:t>committed acts of sexual immorality</a:t>
            </a:r>
            <a:r>
              <a:rPr lang="en-US" sz="3200" i="1" dirty="0">
                <a:solidFill>
                  <a:prstClr val="white"/>
                </a:solidFill>
              </a:rPr>
              <a:t> and </a:t>
            </a:r>
            <a:r>
              <a:rPr lang="en-US" sz="3200" b="1" i="1" u="sng" dirty="0">
                <a:solidFill>
                  <a:prstClr val="white"/>
                </a:solidFill>
              </a:rPr>
              <a:t>lived luxuriously</a:t>
            </a:r>
            <a:r>
              <a:rPr lang="en-US" sz="3200" i="1" dirty="0">
                <a:solidFill>
                  <a:prstClr val="white"/>
                </a:solidFill>
              </a:rPr>
              <a:t> with her, will </a:t>
            </a:r>
            <a:r>
              <a:rPr lang="en-US" sz="3200" b="1" i="1" u="sng" dirty="0">
                <a:solidFill>
                  <a:prstClr val="white"/>
                </a:solidFill>
              </a:rPr>
              <a:t>weep</a:t>
            </a:r>
            <a:r>
              <a:rPr lang="en-US" sz="3200" i="1" dirty="0">
                <a:solidFill>
                  <a:prstClr val="white"/>
                </a:solidFill>
              </a:rPr>
              <a:t> and </a:t>
            </a:r>
            <a:r>
              <a:rPr lang="en-US" sz="3200" b="1" i="1" u="sng" dirty="0">
                <a:solidFill>
                  <a:prstClr val="white"/>
                </a:solidFill>
              </a:rPr>
              <a:t>mourn</a:t>
            </a:r>
            <a:r>
              <a:rPr lang="en-US" sz="3200" i="1" dirty="0">
                <a:solidFill>
                  <a:prstClr val="white"/>
                </a:solidFill>
              </a:rPr>
              <a:t> over her when they see the smoke of her burning, 10 standing at a distance because of the </a:t>
            </a:r>
            <a:r>
              <a:rPr lang="en-US" sz="3200" b="1" i="1" u="sng" dirty="0">
                <a:solidFill>
                  <a:prstClr val="white"/>
                </a:solidFill>
              </a:rPr>
              <a:t>fear of her torment</a:t>
            </a:r>
            <a:r>
              <a:rPr lang="en-US" sz="3200" i="1" dirty="0">
                <a:solidFill>
                  <a:prstClr val="white"/>
                </a:solidFill>
              </a:rPr>
              <a:t>, saying, ‘</a:t>
            </a:r>
            <a:r>
              <a:rPr lang="en-US" sz="3200" b="1" i="1" u="sng" dirty="0">
                <a:solidFill>
                  <a:prstClr val="white"/>
                </a:solidFill>
              </a:rPr>
              <a:t>Woe, woe</a:t>
            </a:r>
            <a:r>
              <a:rPr lang="en-US" sz="3200" i="1" dirty="0">
                <a:solidFill>
                  <a:prstClr val="white"/>
                </a:solidFill>
              </a:rPr>
              <a:t>, the </a:t>
            </a:r>
            <a:r>
              <a:rPr lang="en-US" sz="3200" b="1" i="1" u="sng" dirty="0">
                <a:solidFill>
                  <a:prstClr val="white"/>
                </a:solidFill>
              </a:rPr>
              <a:t>great city</a:t>
            </a:r>
            <a:r>
              <a:rPr lang="en-US" sz="3200" i="1" dirty="0">
                <a:solidFill>
                  <a:prstClr val="white"/>
                </a:solidFill>
              </a:rPr>
              <a:t>, Babylon, the </a:t>
            </a:r>
            <a:r>
              <a:rPr lang="en-US" sz="3200" b="1" i="1" u="sng" dirty="0">
                <a:solidFill>
                  <a:prstClr val="white"/>
                </a:solidFill>
              </a:rPr>
              <a:t>strong city</a:t>
            </a:r>
            <a:r>
              <a:rPr lang="en-US" sz="3200" i="1" dirty="0">
                <a:solidFill>
                  <a:prstClr val="white"/>
                </a:solidFill>
              </a:rPr>
              <a:t>! For </a:t>
            </a:r>
            <a:r>
              <a:rPr lang="en-US" sz="3200" b="1" i="1" u="sng" dirty="0">
                <a:solidFill>
                  <a:prstClr val="white"/>
                </a:solidFill>
              </a:rPr>
              <a:t>in one hour</a:t>
            </a:r>
            <a:r>
              <a:rPr lang="en-US" sz="3200" i="1" dirty="0">
                <a:solidFill>
                  <a:prstClr val="white"/>
                </a:solidFill>
              </a:rPr>
              <a:t> your </a:t>
            </a:r>
            <a:r>
              <a:rPr lang="en-US" sz="3200" b="1" i="1" u="sng" dirty="0">
                <a:solidFill>
                  <a:prstClr val="white"/>
                </a:solidFill>
              </a:rPr>
              <a:t>judgment has come</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2435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11 “And the merchants of the earth </a:t>
            </a:r>
            <a:r>
              <a:rPr lang="en-US" sz="3200" b="1" i="1" u="sng" dirty="0">
                <a:solidFill>
                  <a:prstClr val="white"/>
                </a:solidFill>
              </a:rPr>
              <a:t>weep</a:t>
            </a:r>
            <a:r>
              <a:rPr lang="en-US" sz="3200" i="1" dirty="0">
                <a:solidFill>
                  <a:prstClr val="white"/>
                </a:solidFill>
              </a:rPr>
              <a:t> and </a:t>
            </a:r>
            <a:r>
              <a:rPr lang="en-US" sz="3200" b="1" i="1" u="sng" dirty="0">
                <a:solidFill>
                  <a:prstClr val="white"/>
                </a:solidFill>
              </a:rPr>
              <a:t>mourn</a:t>
            </a:r>
            <a:r>
              <a:rPr lang="en-US" sz="3200" i="1" dirty="0">
                <a:solidFill>
                  <a:prstClr val="white"/>
                </a:solidFill>
              </a:rPr>
              <a:t> over her, because </a:t>
            </a:r>
            <a:r>
              <a:rPr lang="en-US" sz="3200" b="1" i="1" u="sng" dirty="0">
                <a:solidFill>
                  <a:prstClr val="white"/>
                </a:solidFill>
              </a:rPr>
              <a:t>no one buys</a:t>
            </a:r>
            <a:r>
              <a:rPr lang="en-US" sz="3200" i="1" dirty="0">
                <a:solidFill>
                  <a:prstClr val="white"/>
                </a:solidFill>
              </a:rPr>
              <a:t> their cargo any more— 12 cargo of gold, silver, precious stones, and pearls; fine linen, purple, silk, and scarlet; every kind of citron wood, every article of ivory, and every article made from very valuable wood, bronze, iron, and marble; 13 cinnamon, spice, incense, perfume, frankincense, wine, olive oil, fine flour, wheat, cattle, sheep, and cargo of horses, carriages, </a:t>
            </a:r>
            <a:r>
              <a:rPr lang="en-US" sz="3200" b="1" i="1" u="sng" dirty="0">
                <a:solidFill>
                  <a:prstClr val="white"/>
                </a:solidFill>
              </a:rPr>
              <a:t>slaves</a:t>
            </a:r>
            <a:r>
              <a:rPr lang="en-US" sz="3200" i="1" dirty="0">
                <a:solidFill>
                  <a:prstClr val="white"/>
                </a:solidFill>
              </a:rPr>
              <a:t>, and </a:t>
            </a:r>
            <a:r>
              <a:rPr lang="en-US" sz="3200" b="1" i="1" u="sng" dirty="0">
                <a:solidFill>
                  <a:prstClr val="white"/>
                </a:solidFill>
              </a:rPr>
              <a:t>human lives</a:t>
            </a:r>
            <a:r>
              <a:rPr lang="en-US" sz="3200" i="1" dirty="0">
                <a:solidFill>
                  <a:prstClr val="white"/>
                </a:solidFill>
              </a:rPr>
              <a:t>. </a:t>
            </a:r>
            <a:endParaRPr lang="en-US" sz="3200" b="1" i="1" dirty="0">
              <a:solidFill>
                <a:prstClr val="white"/>
              </a:solidFill>
            </a:endParaRPr>
          </a:p>
        </p:txBody>
      </p:sp>
    </p:spTree>
    <p:extLst>
      <p:ext uri="{BB962C8B-B14F-4D97-AF65-F5344CB8AC3E}">
        <p14:creationId xmlns:p14="http://schemas.microsoft.com/office/powerpoint/2010/main" val="1268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14 The fruit </a:t>
            </a:r>
            <a:r>
              <a:rPr lang="en-US" sz="3200" b="1" i="1" u="sng" dirty="0">
                <a:solidFill>
                  <a:prstClr val="white"/>
                </a:solidFill>
              </a:rPr>
              <a:t>you long for</a:t>
            </a:r>
            <a:r>
              <a:rPr lang="en-US" sz="3200" i="1" dirty="0">
                <a:solidFill>
                  <a:prstClr val="white"/>
                </a:solidFill>
              </a:rPr>
              <a:t> has left you, and all things that were </a:t>
            </a:r>
            <a:r>
              <a:rPr lang="en-US" sz="3200" b="1" i="1" u="sng" dirty="0">
                <a:solidFill>
                  <a:prstClr val="white"/>
                </a:solidFill>
              </a:rPr>
              <a:t>luxurious</a:t>
            </a:r>
            <a:r>
              <a:rPr lang="en-US" sz="3200" i="1" dirty="0">
                <a:solidFill>
                  <a:prstClr val="white"/>
                </a:solidFill>
              </a:rPr>
              <a:t> and </a:t>
            </a:r>
            <a:r>
              <a:rPr lang="en-US" sz="3200" b="1" i="1" u="sng" dirty="0">
                <a:solidFill>
                  <a:prstClr val="white"/>
                </a:solidFill>
              </a:rPr>
              <a:t>splendid</a:t>
            </a:r>
            <a:r>
              <a:rPr lang="en-US" sz="3200" i="1" dirty="0">
                <a:solidFill>
                  <a:prstClr val="white"/>
                </a:solidFill>
              </a:rPr>
              <a:t> have </a:t>
            </a:r>
            <a:r>
              <a:rPr lang="en-US" sz="3200" b="1" i="1" u="sng" dirty="0">
                <a:solidFill>
                  <a:prstClr val="white"/>
                </a:solidFill>
              </a:rPr>
              <a:t>passed away</a:t>
            </a:r>
            <a:r>
              <a:rPr lang="en-US" sz="3200" i="1" dirty="0">
                <a:solidFill>
                  <a:prstClr val="white"/>
                </a:solidFill>
              </a:rPr>
              <a:t> from you and people will no longer find them. 15 The merchants of these things, who became rich from her, will stand at a distance because of the </a:t>
            </a:r>
            <a:r>
              <a:rPr lang="en-US" sz="3200" b="1" i="1" u="sng" dirty="0">
                <a:solidFill>
                  <a:prstClr val="white"/>
                </a:solidFill>
              </a:rPr>
              <a:t>fear of her torment</a:t>
            </a:r>
            <a:r>
              <a:rPr lang="en-US" sz="3200" i="1" dirty="0">
                <a:solidFill>
                  <a:prstClr val="white"/>
                </a:solidFill>
              </a:rPr>
              <a:t>, </a:t>
            </a:r>
            <a:r>
              <a:rPr lang="en-US" sz="3200" b="1" i="1" u="sng" dirty="0">
                <a:solidFill>
                  <a:prstClr val="white"/>
                </a:solidFill>
              </a:rPr>
              <a:t>weeping</a:t>
            </a:r>
            <a:r>
              <a:rPr lang="en-US" sz="3200" i="1" dirty="0">
                <a:solidFill>
                  <a:prstClr val="white"/>
                </a:solidFill>
              </a:rPr>
              <a:t> and </a:t>
            </a:r>
            <a:r>
              <a:rPr lang="en-US" sz="3200" b="1" i="1" u="sng" dirty="0">
                <a:solidFill>
                  <a:prstClr val="white"/>
                </a:solidFill>
              </a:rPr>
              <a:t>mourning</a:t>
            </a:r>
            <a:r>
              <a:rPr lang="en-US" sz="3200" i="1" dirty="0">
                <a:solidFill>
                  <a:prstClr val="white"/>
                </a:solidFill>
              </a:rPr>
              <a:t>, 16 saying, ‘</a:t>
            </a:r>
            <a:r>
              <a:rPr lang="en-US" sz="3200" b="1" i="1" u="sng" dirty="0">
                <a:solidFill>
                  <a:prstClr val="white"/>
                </a:solidFill>
              </a:rPr>
              <a:t>Woe, woe</a:t>
            </a:r>
            <a:r>
              <a:rPr lang="en-US" sz="3200" i="1" dirty="0">
                <a:solidFill>
                  <a:prstClr val="white"/>
                </a:solidFill>
              </a:rPr>
              <a:t>, the </a:t>
            </a:r>
            <a:r>
              <a:rPr lang="en-US" sz="3200" b="1" i="1" u="sng" dirty="0">
                <a:solidFill>
                  <a:prstClr val="white"/>
                </a:solidFill>
              </a:rPr>
              <a:t>great city</a:t>
            </a:r>
            <a:r>
              <a:rPr lang="en-US" sz="3200" i="1" dirty="0">
                <a:solidFill>
                  <a:prstClr val="white"/>
                </a:solidFill>
              </a:rPr>
              <a:t>, she who was clothed in fine linen and purple and scarlet, and adorned with gold, precious stones, and pearls; 17 for </a:t>
            </a:r>
            <a:r>
              <a:rPr lang="en-US" sz="3200" b="1" i="1" u="sng" dirty="0">
                <a:solidFill>
                  <a:prstClr val="white"/>
                </a:solidFill>
              </a:rPr>
              <a:t>in one hour</a:t>
            </a:r>
            <a:r>
              <a:rPr lang="en-US" sz="3200" i="1" dirty="0">
                <a:solidFill>
                  <a:prstClr val="white"/>
                </a:solidFill>
              </a:rPr>
              <a:t> such great wealth has been </a:t>
            </a:r>
            <a:r>
              <a:rPr lang="en-US" sz="3200" b="1" i="1" u="sng" dirty="0">
                <a:solidFill>
                  <a:prstClr val="white"/>
                </a:solidFill>
              </a:rPr>
              <a:t>laid waste</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9664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39706"/>
            <a:ext cx="11334205"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...17 for </a:t>
            </a:r>
            <a:r>
              <a:rPr lang="en-US" sz="3200" b="1" i="1" u="sng" dirty="0">
                <a:solidFill>
                  <a:prstClr val="white"/>
                </a:solidFill>
              </a:rPr>
              <a:t>in one hour</a:t>
            </a:r>
            <a:r>
              <a:rPr lang="en-US" sz="3200" i="1" dirty="0">
                <a:solidFill>
                  <a:prstClr val="white"/>
                </a:solidFill>
              </a:rPr>
              <a:t> such great wealth has been laid waste!’ And every shipmaster and every passenger and sailor, and all who make their living by the sea, stood at a distance, 18 and were </a:t>
            </a:r>
            <a:r>
              <a:rPr lang="en-US" sz="3200" b="1" i="1" u="sng" dirty="0">
                <a:solidFill>
                  <a:prstClr val="white"/>
                </a:solidFill>
              </a:rPr>
              <a:t>crying out</a:t>
            </a:r>
            <a:r>
              <a:rPr lang="en-US" sz="3200" b="1" i="1" dirty="0">
                <a:solidFill>
                  <a:prstClr val="white"/>
                </a:solidFill>
              </a:rPr>
              <a:t> </a:t>
            </a:r>
            <a:r>
              <a:rPr lang="en-US" sz="3200" i="1" dirty="0">
                <a:solidFill>
                  <a:prstClr val="white"/>
                </a:solidFill>
              </a:rPr>
              <a:t>as they saw the smoke of her burning, saying, ‘What city is like the great city?’ 19 And they threw dust on their heads and were crying out, weeping and mourning, saying, ‘</a:t>
            </a:r>
            <a:r>
              <a:rPr lang="en-US" sz="3200" b="1" i="1" u="sng" dirty="0">
                <a:solidFill>
                  <a:prstClr val="white"/>
                </a:solidFill>
              </a:rPr>
              <a:t>Woe, woe</a:t>
            </a:r>
            <a:r>
              <a:rPr lang="en-US" sz="3200" i="1" dirty="0">
                <a:solidFill>
                  <a:prstClr val="white"/>
                </a:solidFill>
              </a:rPr>
              <a:t>, the </a:t>
            </a:r>
            <a:r>
              <a:rPr lang="en-US" sz="3200" b="1" i="1" u="sng" dirty="0">
                <a:solidFill>
                  <a:prstClr val="white"/>
                </a:solidFill>
              </a:rPr>
              <a:t>great city</a:t>
            </a:r>
            <a:r>
              <a:rPr lang="en-US" sz="3200" i="1" dirty="0">
                <a:solidFill>
                  <a:prstClr val="white"/>
                </a:solidFill>
              </a:rPr>
              <a:t>, in which all who had ships at sea became rich from her prosperity, for </a:t>
            </a:r>
            <a:r>
              <a:rPr lang="en-US" sz="3200" b="1" i="1" u="sng" dirty="0">
                <a:solidFill>
                  <a:prstClr val="white"/>
                </a:solidFill>
              </a:rPr>
              <a:t>in one hour</a:t>
            </a:r>
            <a:r>
              <a:rPr lang="en-US" sz="3200" i="1" dirty="0">
                <a:solidFill>
                  <a:prstClr val="white"/>
                </a:solidFill>
              </a:rPr>
              <a:t> she has been </a:t>
            </a:r>
            <a:r>
              <a:rPr lang="en-US" sz="3200" b="1" i="1" u="sng" dirty="0">
                <a:solidFill>
                  <a:prstClr val="white"/>
                </a:solidFill>
              </a:rPr>
              <a:t>laid waste</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20244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Doom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306406"/>
            <a:ext cx="10787779" cy="1421928"/>
          </a:xfrm>
          <a:prstGeom prst="rect">
            <a:avLst/>
          </a:prstGeom>
        </p:spPr>
        <p:txBody>
          <a:bodyPr wrap="square">
            <a:spAutoFit/>
          </a:bodyPr>
          <a:lstStyle/>
          <a:p>
            <a:pPr lvl="0">
              <a:lnSpc>
                <a:spcPct val="90000"/>
              </a:lnSpc>
              <a:spcBef>
                <a:spcPts val="1000"/>
              </a:spcBef>
              <a:defRPr/>
            </a:pPr>
            <a:r>
              <a:rPr lang="en-US" sz="3200" i="1" dirty="0">
                <a:solidFill>
                  <a:prstClr val="white"/>
                </a:solidFill>
              </a:rPr>
              <a:t>20 </a:t>
            </a:r>
            <a:r>
              <a:rPr lang="en-US" sz="3200" b="1" i="1" u="sng" dirty="0">
                <a:solidFill>
                  <a:prstClr val="white"/>
                </a:solidFill>
              </a:rPr>
              <a:t>Rejoice</a:t>
            </a:r>
            <a:r>
              <a:rPr lang="en-US" sz="3200" i="1" dirty="0">
                <a:solidFill>
                  <a:prstClr val="white"/>
                </a:solidFill>
              </a:rPr>
              <a:t> over her, O heaven, and </a:t>
            </a:r>
            <a:r>
              <a:rPr lang="en-US" sz="3200" b="1" i="1" u="sng" dirty="0">
                <a:solidFill>
                  <a:prstClr val="white"/>
                </a:solidFill>
              </a:rPr>
              <a:t>you saints and apostles and prophets</a:t>
            </a:r>
            <a:r>
              <a:rPr lang="en-US" sz="3200" i="1" dirty="0">
                <a:solidFill>
                  <a:prstClr val="white"/>
                </a:solidFill>
              </a:rPr>
              <a:t>, because God has pronounced </a:t>
            </a:r>
            <a:r>
              <a:rPr lang="en-US" sz="3200" b="1" i="1" u="sng" dirty="0">
                <a:solidFill>
                  <a:prstClr val="white"/>
                </a:solidFill>
              </a:rPr>
              <a:t>judgment for you against her</a:t>
            </a:r>
            <a:r>
              <a:rPr lang="en-US" sz="3200" i="1" dirty="0">
                <a:solidFill>
                  <a:prstClr val="white"/>
                </a:solidFill>
              </a:rPr>
              <a:t>.”</a:t>
            </a:r>
            <a:endParaRPr lang="en-US" sz="3200" b="1" i="1" dirty="0">
              <a:solidFill>
                <a:prstClr val="white"/>
              </a:solidFill>
            </a:endParaRPr>
          </a:p>
        </p:txBody>
      </p:sp>
    </p:spTree>
    <p:extLst>
      <p:ext uri="{BB962C8B-B14F-4D97-AF65-F5344CB8AC3E}">
        <p14:creationId xmlns:p14="http://schemas.microsoft.com/office/powerpoint/2010/main" val="193354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6D4F-1323-4CC2-A264-D56B629D00D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584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632"/>
            <a:ext cx="6284160" cy="6796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231308" y="4913472"/>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6423329" y="16910"/>
            <a:ext cx="5768671"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 is 7 months old!</a:t>
            </a:r>
          </a:p>
        </p:txBody>
      </p:sp>
      <p:pic>
        <p:nvPicPr>
          <p:cNvPr id="4" name="Picture 3">
            <a:extLst>
              <a:ext uri="{FF2B5EF4-FFF2-40B4-BE49-F238E27FC236}">
                <a16:creationId xmlns:a16="http://schemas.microsoft.com/office/drawing/2014/main" id="{2A7B74AD-EEF3-4D63-AEC0-26AFF03048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329" y="798072"/>
            <a:ext cx="5554341" cy="59266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a:t>
            </a:r>
          </a:p>
          <a:p>
            <a:pPr marL="0" indent="0" algn="ctr">
              <a:buNone/>
            </a:pPr>
            <a:r>
              <a:rPr lang="en-US" sz="4800" b="1" dirty="0">
                <a:effectLst>
                  <a:outerShdw blurRad="38100" dist="38100" dir="2700000" algn="tl">
                    <a:srgbClr val="000000">
                      <a:alpha val="43137"/>
                    </a:srgbClr>
                  </a:outerShdw>
                </a:effectLst>
              </a:rPr>
              <a:t>--------------------------------</a:t>
            </a:r>
          </a:p>
          <a:p>
            <a:pPr marL="0" indent="0" algn="ctr">
              <a:buNone/>
            </a:pPr>
            <a:r>
              <a:rPr lang="en-US" sz="4800" b="1" dirty="0">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pic>
        <p:nvPicPr>
          <p:cNvPr id="5" name="Picture 4" descr="A picture containing sitting, table&#10;&#10;Description automatically generated">
            <a:extLst>
              <a:ext uri="{FF2B5EF4-FFF2-40B4-BE49-F238E27FC236}">
                <a16:creationId xmlns:a16="http://schemas.microsoft.com/office/drawing/2014/main" id="{C7819EF1-F38E-4B91-A4FB-1CA38D96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251" y="1293697"/>
            <a:ext cx="6352941" cy="5423240"/>
          </a:xfrm>
          <a:prstGeom prst="rect">
            <a:avLst/>
          </a:prstGeom>
        </p:spPr>
      </p:pic>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4170111"/>
            <a:ext cx="11511679" cy="5375777"/>
          </a:xfrm>
        </p:spPr>
        <p:txBody>
          <a:bodyPr>
            <a:noAutofit/>
          </a:bodyPr>
          <a:lstStyle/>
          <a:p>
            <a:pPr marL="0" indent="0" algn="ctr">
              <a:buNone/>
            </a:pPr>
            <a:r>
              <a:rPr lang="en-US" sz="4800" b="1" dirty="0">
                <a:effectLst>
                  <a:outerShdw blurRad="38100" dist="38100" dir="2700000" algn="tl">
                    <a:srgbClr val="000000">
                      <a:alpha val="43137"/>
                    </a:srgbClr>
                  </a:outerShdw>
                </a:effectLst>
              </a:rPr>
              <a:t>NO BIBLE STUDY NEXT WEDNESDAY!</a:t>
            </a:r>
          </a:p>
          <a:p>
            <a:pPr marL="0" indent="0" algn="ctr">
              <a:buNone/>
            </a:pPr>
            <a:r>
              <a:rPr lang="en-US" sz="4800" b="1" dirty="0">
                <a:effectLst>
                  <a:outerShdw blurRad="38100" dist="38100" dir="2700000" algn="tl">
                    <a:srgbClr val="000000">
                      <a:alpha val="43137"/>
                    </a:srgbClr>
                  </a:outerShdw>
                </a:effectLst>
              </a:rPr>
              <a:t>ENJOY YOUR THANKSGIVING!!!  </a:t>
            </a:r>
          </a:p>
        </p:txBody>
      </p:sp>
    </p:spTree>
    <p:extLst>
      <p:ext uri="{BB962C8B-B14F-4D97-AF65-F5344CB8AC3E}">
        <p14:creationId xmlns:p14="http://schemas.microsoft.com/office/powerpoint/2010/main" val="31027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November 18, 2020</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680322" y="4394039"/>
            <a:ext cx="8144134" cy="1892461"/>
          </a:xfrm>
        </p:spPr>
        <p:txBody>
          <a:bodyPr>
            <a:noAutofit/>
          </a:bodyPr>
          <a:lstStyle/>
          <a:p>
            <a:r>
              <a:rPr lang="en-US" sz="4400" dirty="0"/>
              <a:t>Week 26 – Revelation 18</a:t>
            </a:r>
          </a:p>
          <a:p>
            <a:r>
              <a:rPr lang="en-US" sz="4400" dirty="0"/>
              <a:t>The Fall of Babylon </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t>Revelation 18  The Fall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501324" y="1834166"/>
            <a:ext cx="11690676" cy="4967514"/>
          </a:xfrm>
          <a:prstGeom prst="rect">
            <a:avLst/>
          </a:prstGeom>
        </p:spPr>
        <p:txBody>
          <a:bodyPr wrap="square">
            <a:spAutoFit/>
          </a:bodyPr>
          <a:lstStyle/>
          <a:p>
            <a:pPr lvl="0">
              <a:lnSpc>
                <a:spcPct val="90000"/>
              </a:lnSpc>
              <a:spcBef>
                <a:spcPts val="1000"/>
              </a:spcBef>
              <a:defRPr/>
            </a:pPr>
            <a:r>
              <a:rPr lang="en-US" sz="3200" i="1" dirty="0">
                <a:solidFill>
                  <a:prstClr val="white"/>
                </a:solidFill>
              </a:rPr>
              <a:t>1 After these things I saw another angel coming down from heaven, having great authority, and the earth was illuminated from his glory. 2 And he cried out with a mighty voice, saying, “</a:t>
            </a:r>
            <a:r>
              <a:rPr lang="en-US" sz="3200" b="1" i="1" u="sng" dirty="0">
                <a:solidFill>
                  <a:prstClr val="white"/>
                </a:solidFill>
              </a:rPr>
              <a:t>Fallen, fallen is Babylon the great</a:t>
            </a:r>
            <a:r>
              <a:rPr lang="en-US" sz="3200" i="1" dirty="0">
                <a:solidFill>
                  <a:prstClr val="white"/>
                </a:solidFill>
              </a:rPr>
              <a:t>! She has become </a:t>
            </a:r>
            <a:r>
              <a:rPr lang="en-US" sz="3200" b="1" i="1" u="sng" dirty="0">
                <a:solidFill>
                  <a:prstClr val="white"/>
                </a:solidFill>
              </a:rPr>
              <a:t>a dwelling place of demons</a:t>
            </a:r>
            <a:r>
              <a:rPr lang="en-US" sz="3200" i="1" dirty="0">
                <a:solidFill>
                  <a:prstClr val="white"/>
                </a:solidFill>
              </a:rPr>
              <a:t> and </a:t>
            </a:r>
            <a:r>
              <a:rPr lang="en-US" sz="3200" b="1" u="sng" dirty="0">
                <a:solidFill>
                  <a:prstClr val="white"/>
                </a:solidFill>
              </a:rPr>
              <a:t>a prison of every unclean spirit</a:t>
            </a:r>
            <a:r>
              <a:rPr lang="en-US" sz="3200" i="1" dirty="0">
                <a:solidFill>
                  <a:prstClr val="white"/>
                </a:solidFill>
              </a:rPr>
              <a:t>, and a prison of every unclean and hateful </a:t>
            </a:r>
            <a:r>
              <a:rPr lang="en-US" sz="3200" b="1" i="1" u="sng" dirty="0">
                <a:solidFill>
                  <a:prstClr val="white"/>
                </a:solidFill>
              </a:rPr>
              <a:t>bird</a:t>
            </a:r>
            <a:r>
              <a:rPr lang="en-US" sz="3200" i="1" dirty="0">
                <a:solidFill>
                  <a:prstClr val="white"/>
                </a:solidFill>
              </a:rPr>
              <a:t>. 3 For </a:t>
            </a:r>
            <a:r>
              <a:rPr lang="en-US" sz="3200" b="1" i="1" u="sng" dirty="0">
                <a:solidFill>
                  <a:prstClr val="white"/>
                </a:solidFill>
              </a:rPr>
              <a:t>all the nations</a:t>
            </a:r>
            <a:r>
              <a:rPr lang="en-US" sz="3200" i="1" dirty="0">
                <a:solidFill>
                  <a:prstClr val="white"/>
                </a:solidFill>
              </a:rPr>
              <a:t> have fallen because of the wine of the </a:t>
            </a:r>
            <a:r>
              <a:rPr lang="en-US" sz="3200" b="1" i="1" u="sng" dirty="0">
                <a:solidFill>
                  <a:prstClr val="white"/>
                </a:solidFill>
              </a:rPr>
              <a:t>passion of her sexual immorality</a:t>
            </a:r>
            <a:r>
              <a:rPr lang="en-US" sz="3200" i="1" dirty="0">
                <a:solidFill>
                  <a:prstClr val="white"/>
                </a:solidFill>
              </a:rPr>
              <a:t>, and the </a:t>
            </a:r>
            <a:r>
              <a:rPr lang="en-US" sz="3200" b="1" i="1" u="sng" dirty="0">
                <a:solidFill>
                  <a:prstClr val="white"/>
                </a:solidFill>
              </a:rPr>
              <a:t>kings</a:t>
            </a:r>
            <a:r>
              <a:rPr lang="en-US" sz="3200" i="1" dirty="0">
                <a:solidFill>
                  <a:prstClr val="white"/>
                </a:solidFill>
              </a:rPr>
              <a:t> of the earth have committed </a:t>
            </a:r>
            <a:r>
              <a:rPr lang="en-US" sz="3200" b="1" i="1" u="sng" dirty="0">
                <a:solidFill>
                  <a:prstClr val="white"/>
                </a:solidFill>
              </a:rPr>
              <a:t>acts of sexual immorality</a:t>
            </a:r>
            <a:r>
              <a:rPr lang="en-US" sz="3200" i="1" dirty="0">
                <a:solidFill>
                  <a:prstClr val="white"/>
                </a:solidFill>
              </a:rPr>
              <a:t> with her, and the merchants of the earth have become </a:t>
            </a:r>
            <a:r>
              <a:rPr lang="en-US" sz="3200" b="1" i="1" u="sng" dirty="0">
                <a:solidFill>
                  <a:prstClr val="white"/>
                </a:solidFill>
              </a:rPr>
              <a:t>rich</a:t>
            </a:r>
            <a:r>
              <a:rPr lang="en-US" sz="3200" i="1" dirty="0">
                <a:solidFill>
                  <a:prstClr val="white"/>
                </a:solidFill>
              </a:rPr>
              <a:t> from the </a:t>
            </a:r>
            <a:r>
              <a:rPr lang="en-US" sz="3200" b="1" i="1" u="sng" dirty="0">
                <a:solidFill>
                  <a:prstClr val="white"/>
                </a:solidFill>
              </a:rPr>
              <a:t>excessive wealth of her luxury</a:t>
            </a:r>
            <a:r>
              <a:rPr lang="en-US" sz="3200" i="1" dirty="0">
                <a:solidFill>
                  <a:prstClr val="white"/>
                </a:solidFill>
              </a:rPr>
              <a:t>.”</a:t>
            </a:r>
          </a:p>
        </p:txBody>
      </p:sp>
    </p:spTree>
    <p:extLst>
      <p:ext uri="{BB962C8B-B14F-4D97-AF65-F5344CB8AC3E}">
        <p14:creationId xmlns:p14="http://schemas.microsoft.com/office/powerpoint/2010/main" val="243031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25426</TotalTime>
  <Words>2319</Words>
  <Application>Microsoft Office PowerPoint</Application>
  <PresentationFormat>Widescreen</PresentationFormat>
  <Paragraphs>207</Paragraphs>
  <Slides>18</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Prayer and Announcements</vt:lpstr>
      <vt:lpstr>PowerPoint Presentation</vt:lpstr>
      <vt:lpstr>BEGIN HERE November 18, 2020</vt:lpstr>
      <vt:lpstr>Revelation 18  The Fall of Babylon</vt:lpstr>
      <vt:lpstr>Revelation 18  The Doom of Babylon</vt:lpstr>
      <vt:lpstr>Revelation 18  The Doom of Babylon</vt:lpstr>
      <vt:lpstr>Revelation 18  The Doom of Babylon</vt:lpstr>
      <vt:lpstr>Revelation 18  The Doom of Babylon</vt:lpstr>
      <vt:lpstr>Revelation 18  The Doom of Babylon</vt:lpstr>
      <vt:lpstr>Revelation 18  The Doom of Babylon</vt:lpstr>
      <vt:lpstr>Revelation 18  The Doom of Babylon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537</cp:revision>
  <cp:lastPrinted>2020-11-04T22:45:54Z</cp:lastPrinted>
  <dcterms:created xsi:type="dcterms:W3CDTF">2020-05-12T01:25:54Z</dcterms:created>
  <dcterms:modified xsi:type="dcterms:W3CDTF">2020-11-19T01:22:27Z</dcterms:modified>
</cp:coreProperties>
</file>